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1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notesMasterIdLst>
    <p:notesMasterId r:id="rId49"/>
  </p:notesMasterIdLst>
  <p:handoutMasterIdLst>
    <p:handoutMasterId r:id="rId50"/>
  </p:handoutMasterIdLst>
  <p:sldIdLst>
    <p:sldId id="256" r:id="rId3"/>
    <p:sldId id="258" r:id="rId4"/>
    <p:sldId id="314" r:id="rId5"/>
    <p:sldId id="406" r:id="rId6"/>
    <p:sldId id="408" r:id="rId7"/>
    <p:sldId id="428" r:id="rId8"/>
    <p:sldId id="358" r:id="rId9"/>
    <p:sldId id="509" r:id="rId10"/>
    <p:sldId id="265" r:id="rId11"/>
    <p:sldId id="429" r:id="rId12"/>
    <p:sldId id="427" r:id="rId13"/>
    <p:sldId id="426" r:id="rId14"/>
    <p:sldId id="360" r:id="rId15"/>
    <p:sldId id="458" r:id="rId16"/>
    <p:sldId id="493" r:id="rId17"/>
    <p:sldId id="494" r:id="rId18"/>
    <p:sldId id="492" r:id="rId19"/>
    <p:sldId id="477" r:id="rId20"/>
    <p:sldId id="478" r:id="rId21"/>
    <p:sldId id="479" r:id="rId22"/>
    <p:sldId id="480" r:id="rId23"/>
    <p:sldId id="482" r:id="rId24"/>
    <p:sldId id="483" r:id="rId25"/>
    <p:sldId id="484" r:id="rId26"/>
    <p:sldId id="485" r:id="rId27"/>
    <p:sldId id="502" r:id="rId28"/>
    <p:sldId id="503" r:id="rId29"/>
    <p:sldId id="497" r:id="rId30"/>
    <p:sldId id="496" r:id="rId31"/>
    <p:sldId id="504" r:id="rId32"/>
    <p:sldId id="453" r:id="rId33"/>
    <p:sldId id="487" r:id="rId34"/>
    <p:sldId id="505" r:id="rId35"/>
    <p:sldId id="454" r:id="rId36"/>
    <p:sldId id="286" r:id="rId37"/>
    <p:sldId id="450" r:id="rId38"/>
    <p:sldId id="500" r:id="rId39"/>
    <p:sldId id="457" r:id="rId40"/>
    <p:sldId id="510" r:id="rId41"/>
    <p:sldId id="456" r:id="rId42"/>
    <p:sldId id="489" r:id="rId43"/>
    <p:sldId id="491" r:id="rId44"/>
    <p:sldId id="501" r:id="rId45"/>
    <p:sldId id="506" r:id="rId46"/>
    <p:sldId id="507" r:id="rId47"/>
    <p:sldId id="508" r:id="rId48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701"/>
    <a:srgbClr val="66FFFF"/>
    <a:srgbClr val="EDADD3"/>
    <a:srgbClr val="00FFFF"/>
    <a:srgbClr val="2316D2"/>
    <a:srgbClr val="81DEFF"/>
    <a:srgbClr val="99FF99"/>
    <a:srgbClr val="FFFFCC"/>
    <a:srgbClr val="118901"/>
    <a:srgbClr val="5044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6" autoAdjust="0"/>
    <p:restoredTop sz="99768" autoAdjust="0"/>
  </p:normalViewPr>
  <p:slideViewPr>
    <p:cSldViewPr>
      <p:cViewPr>
        <p:scale>
          <a:sx n="124" d="100"/>
          <a:sy n="124" d="100"/>
        </p:scale>
        <p:origin x="-1254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6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70;&#1083;&#1103;\Desktop\&#1050;&#1085;&#1080;&#1075;&#1072;2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70;&#1083;&#1103;\Desktop\&#1050;&#1085;&#1080;&#1075;&#1072;2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70;&#1083;&#1103;\Desktop\&#1050;&#1085;&#1080;&#1075;&#1072;2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70;&#1083;&#1103;\Desktop\&#1050;&#1085;&#1080;&#1075;&#1072;2.xlsx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6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70;&#1083;&#1103;\Desktop\&#1050;&#1085;&#1080;&#1075;&#1072;2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70;&#1083;&#1103;\Desktop\&#1050;&#1085;&#1080;&#1075;&#1072;2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70;&#1083;&#1103;\Desktop\&#1050;&#1085;&#1080;&#1075;&#1072;2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70;&#1083;&#1103;\Desktop\&#1050;&#1085;&#1080;&#1075;&#1072;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Лист1!$F$3:$F$8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B0-4F84-BB53-D1ABC7EFBACF}"/>
            </c:ext>
          </c:extLst>
        </c:ser>
        <c:ser>
          <c:idx val="1"/>
          <c:order val="1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Лист1!$G$3:$G$8</c:f>
              <c:numCache>
                <c:formatCode>#,##0.00</c:formatCode>
                <c:ptCount val="6"/>
                <c:pt idx="0">
                  <c:v>1380823.02</c:v>
                </c:pt>
                <c:pt idx="1">
                  <c:v>1255083.74</c:v>
                </c:pt>
                <c:pt idx="2">
                  <c:v>1536687.44</c:v>
                </c:pt>
                <c:pt idx="3">
                  <c:v>1180436.69</c:v>
                </c:pt>
                <c:pt idx="4">
                  <c:v>1319177.26</c:v>
                </c:pt>
                <c:pt idx="5">
                  <c:v>739891.87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B0-4F84-BB53-D1ABC7EFBAC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4750720"/>
        <c:axId val="165683776"/>
      </c:barChart>
      <c:catAx>
        <c:axId val="94750720"/>
        <c:scaling>
          <c:orientation val="minMax"/>
        </c:scaling>
        <c:delete val="1"/>
        <c:axPos val="l"/>
        <c:majorTickMark val="none"/>
        <c:minorTickMark val="none"/>
        <c:tickLblPos val="nextTo"/>
        <c:crossAx val="165683776"/>
        <c:crosses val="autoZero"/>
        <c:auto val="1"/>
        <c:lblAlgn val="ctr"/>
        <c:lblOffset val="100"/>
        <c:noMultiLvlLbl val="0"/>
      </c:catAx>
      <c:valAx>
        <c:axId val="165683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4750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083055050816215E-2"/>
          <c:y val="1.579426498216616E-2"/>
          <c:w val="0.69947875396764914"/>
          <c:h val="0.97104384753269535"/>
        </c:manualLayout>
      </c:layout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66FF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97D-427C-A2D0-053E1A8BC149}"/>
              </c:ext>
            </c:extLst>
          </c:dPt>
          <c:dPt>
            <c:idx val="1"/>
            <c:bubble3D val="0"/>
            <c:spPr>
              <a:solidFill>
                <a:srgbClr val="EDADD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97D-427C-A2D0-053E1A8BC149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15 024,96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97D-427C-A2D0-053E1A8BC1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Лист2!$A$1:$A$6</c:f>
              <c:strCache>
                <c:ptCount val="6"/>
                <c:pt idx="0">
                  <c:v>Аренда</c:v>
                </c:pt>
                <c:pt idx="1">
                  <c:v>Доходы от платных услуг</c:v>
                </c:pt>
                <c:pt idx="2">
                  <c:v>Доходы от продажи</c:v>
                </c:pt>
                <c:pt idx="3">
                  <c:v>Негат.воз</c:v>
                </c:pt>
                <c:pt idx="4">
                  <c:v>Штрафы</c:v>
                </c:pt>
                <c:pt idx="5">
                  <c:v>Прочие</c:v>
                </c:pt>
              </c:strCache>
            </c:strRef>
          </c:cat>
          <c:val>
            <c:numRef>
              <c:f>Лист2!$B$1:$B$6</c:f>
              <c:numCache>
                <c:formatCode>#,##0.00</c:formatCode>
                <c:ptCount val="6"/>
                <c:pt idx="0">
                  <c:v>15024.96</c:v>
                </c:pt>
                <c:pt idx="1">
                  <c:v>15488.2</c:v>
                </c:pt>
                <c:pt idx="2">
                  <c:v>3755.71</c:v>
                </c:pt>
                <c:pt idx="3">
                  <c:v>8910.66</c:v>
                </c:pt>
                <c:pt idx="4">
                  <c:v>755.73</c:v>
                </c:pt>
                <c:pt idx="5">
                  <c:v>9086.91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97D-427C-A2D0-053E1A8BC149}"/>
            </c:ext>
          </c:extLst>
        </c:ser>
        <c:ser>
          <c:idx val="1"/>
          <c:order val="1"/>
          <c:explosion val="25"/>
          <c:cat>
            <c:strRef>
              <c:f>Лист2!$A$1:$A$6</c:f>
              <c:strCache>
                <c:ptCount val="6"/>
                <c:pt idx="0">
                  <c:v>Аренда</c:v>
                </c:pt>
                <c:pt idx="1">
                  <c:v>Доходы от платных услуг</c:v>
                </c:pt>
                <c:pt idx="2">
                  <c:v>Доходы от продажи</c:v>
                </c:pt>
                <c:pt idx="3">
                  <c:v>Негат.воз</c:v>
                </c:pt>
                <c:pt idx="4">
                  <c:v>Штрафы</c:v>
                </c:pt>
                <c:pt idx="5">
                  <c:v>Прочие</c:v>
                </c:pt>
              </c:strCache>
            </c:strRef>
          </c:cat>
          <c:val>
            <c:numRef>
              <c:f>Лист2!$B$11:$B$16</c:f>
              <c:numCache>
                <c:formatCode>0.00%</c:formatCode>
                <c:ptCount val="6"/>
                <c:pt idx="0">
                  <c:v>0.28337127658109806</c:v>
                </c:pt>
                <c:pt idx="1">
                  <c:v>0.29210799935196918</c:v>
                </c:pt>
                <c:pt idx="2">
                  <c:v>7.083282332654435E-2</c:v>
                </c:pt>
                <c:pt idx="3">
                  <c:v>0.16805536250213826</c:v>
                </c:pt>
                <c:pt idx="4">
                  <c:v>1.4253094507448489E-2</c:v>
                </c:pt>
                <c:pt idx="5">
                  <c:v>0.17137944373080166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97D-427C-A2D0-053E1A8BC1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8440090678629815"/>
          <c:y val="3.0169118854124009E-2"/>
          <c:w val="0.2112263008426061"/>
          <c:h val="0.93966176229175202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66FF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229-43E5-AF84-52C54DFE5800}"/>
              </c:ext>
            </c:extLst>
          </c:dPt>
          <c:dPt>
            <c:idx val="1"/>
            <c:bubble3D val="0"/>
            <c:spPr>
              <a:solidFill>
                <a:srgbClr val="EDADD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229-43E5-AF84-52C54DFE5800}"/>
              </c:ext>
            </c:extLst>
          </c:dPt>
          <c:dLbls>
            <c:dLbl>
              <c:idx val="2"/>
              <c:layout>
                <c:manualLayout>
                  <c:x val="2.4636610624531159E-2"/>
                  <c:y val="0.1193057736536736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229-43E5-AF84-52C54DFE5800}"/>
                </c:ext>
              </c:extLst>
            </c:dLbl>
            <c:dLbl>
              <c:idx val="3"/>
              <c:layout>
                <c:manualLayout>
                  <c:x val="3.1874328013140822E-2"/>
                  <c:y val="0.1792980713585720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29-43E5-AF84-52C54DFE58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(Лист2!$A$1:$A$2,Лист2!$A$5:$A$6)</c:f>
              <c:strCache>
                <c:ptCount val="4"/>
                <c:pt idx="0">
                  <c:v>Аренда</c:v>
                </c:pt>
                <c:pt idx="1">
                  <c:v>Доходы от платных услуг</c:v>
                </c:pt>
                <c:pt idx="2">
                  <c:v>Штрафы</c:v>
                </c:pt>
                <c:pt idx="3">
                  <c:v>Прочие</c:v>
                </c:pt>
              </c:strCache>
            </c:strRef>
          </c:cat>
          <c:val>
            <c:numRef>
              <c:f>(Лист2!$C$1:$C$2,Лист2!$C$5:$C$6)</c:f>
              <c:numCache>
                <c:formatCode>#,##0.00</c:formatCode>
                <c:ptCount val="4"/>
                <c:pt idx="0">
                  <c:v>13455.08</c:v>
                </c:pt>
                <c:pt idx="1">
                  <c:v>16338.8</c:v>
                </c:pt>
                <c:pt idx="2">
                  <c:v>1275</c:v>
                </c:pt>
                <c:pt idx="3">
                  <c:v>400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229-43E5-AF84-52C54DFE58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348425932472149"/>
          <c:y val="2.8836762747754433E-2"/>
          <c:w val="0.25641182201059387"/>
          <c:h val="0.95548836198962972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66FF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A0C-4A93-8ACA-5DDA338FB22F}"/>
              </c:ext>
            </c:extLst>
          </c:dPt>
          <c:dPt>
            <c:idx val="1"/>
            <c:bubble3D val="0"/>
            <c:spPr>
              <a:solidFill>
                <a:srgbClr val="EDADD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A0C-4A93-8ACA-5DDA338FB22F}"/>
              </c:ext>
            </c:extLst>
          </c:dPt>
          <c:dLbls>
            <c:dLbl>
              <c:idx val="2"/>
              <c:layout>
                <c:manualLayout>
                  <c:x val="2.9404446337918378E-2"/>
                  <c:y val="0.171176279558681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A0C-4A93-8ACA-5DDA338FB22F}"/>
                </c:ext>
              </c:extLst>
            </c:dLbl>
            <c:dLbl>
              <c:idx val="3"/>
              <c:layout>
                <c:manualLayout>
                  <c:x val="2.9009747309986678E-2"/>
                  <c:y val="6.19892661499149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A0C-4A93-8ACA-5DDA338FB2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(Лист2!$A$1:$A$2,Лист2!$A$5:$A$6)</c:f>
              <c:strCache>
                <c:ptCount val="4"/>
                <c:pt idx="0">
                  <c:v>Аренда</c:v>
                </c:pt>
                <c:pt idx="1">
                  <c:v>Доходы от платных услуг</c:v>
                </c:pt>
                <c:pt idx="2">
                  <c:v>Штрафы</c:v>
                </c:pt>
                <c:pt idx="3">
                  <c:v>Прочие</c:v>
                </c:pt>
              </c:strCache>
            </c:strRef>
          </c:cat>
          <c:val>
            <c:numRef>
              <c:f>(Лист2!$D$1:$D$2,Лист2!$D$5:$D$6)</c:f>
              <c:numCache>
                <c:formatCode>#,##0.00</c:formatCode>
                <c:ptCount val="4"/>
                <c:pt idx="0">
                  <c:v>12637.41</c:v>
                </c:pt>
                <c:pt idx="1">
                  <c:v>16440</c:v>
                </c:pt>
                <c:pt idx="2">
                  <c:v>1275</c:v>
                </c:pt>
                <c:pt idx="3">
                  <c:v>400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A0C-4A93-8ACA-5DDA338FB2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5524895764566102"/>
          <c:y val="3.0619674736995024E-2"/>
          <c:w val="0.23600545761214778"/>
          <c:h val="0.93876065052600988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66FF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9E7-49A8-A576-16BB8F971277}"/>
              </c:ext>
            </c:extLst>
          </c:dPt>
          <c:dPt>
            <c:idx val="1"/>
            <c:bubble3D val="0"/>
            <c:spPr>
              <a:solidFill>
                <a:srgbClr val="EDADD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9E7-49A8-A576-16BB8F971277}"/>
              </c:ext>
            </c:extLst>
          </c:dPt>
          <c:dLbls>
            <c:dLbl>
              <c:idx val="2"/>
              <c:layout>
                <c:manualLayout>
                  <c:x val="3.3732701786522365E-2"/>
                  <c:y val="0.1984388486749335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9E7-49A8-A576-16BB8F971277}"/>
                </c:ext>
              </c:extLst>
            </c:dLbl>
            <c:dLbl>
              <c:idx val="3"/>
              <c:layout>
                <c:manualLayout>
                  <c:x val="2.2888716971826924E-2"/>
                  <c:y val="7.82742088485894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9E7-49A8-A576-16BB8F9712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(Лист2!$A$1:$A$2,Лист2!$A$5:$A$6)</c:f>
              <c:strCache>
                <c:ptCount val="4"/>
                <c:pt idx="0">
                  <c:v>Аренда</c:v>
                </c:pt>
                <c:pt idx="1">
                  <c:v>Доходы от платных услуг</c:v>
                </c:pt>
                <c:pt idx="2">
                  <c:v>Штрафы</c:v>
                </c:pt>
                <c:pt idx="3">
                  <c:v>Прочие</c:v>
                </c:pt>
              </c:strCache>
            </c:strRef>
          </c:cat>
          <c:val>
            <c:numRef>
              <c:f>(Лист2!$E$1:$E$2,Лист2!$E$5:$E$6)</c:f>
              <c:numCache>
                <c:formatCode>#,##0.00</c:formatCode>
                <c:ptCount val="4"/>
                <c:pt idx="0">
                  <c:v>12326.8</c:v>
                </c:pt>
                <c:pt idx="1">
                  <c:v>16440</c:v>
                </c:pt>
                <c:pt idx="2">
                  <c:v>1275</c:v>
                </c:pt>
                <c:pt idx="3">
                  <c:v>400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9E7-49A8-A576-16BB8F9712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6353033944737847"/>
          <c:y val="3.0619674736995024E-2"/>
          <c:w val="0.22786628044038465"/>
          <c:h val="0.93876065052600988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6.2254901960784315E-2"/>
          <c:w val="0.61273473131704337"/>
          <c:h val="0.855014331313920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cat>
            <c:strRef>
              <c:f>Лист1!$A$2:$A$12</c:f>
              <c:strCache>
                <c:ptCount val="11"/>
                <c:pt idx="0">
                  <c:v>  ОБЩЕГОСУДАРСТВЕННЫЕ ВОПРОСЫ</c:v>
                </c:pt>
                <c:pt idx="1">
                  <c:v>  НАЦИОНАЛЬНАЯ ОБОРОНА</c:v>
                </c:pt>
                <c:pt idx="2">
                  <c:v>  НАЦИОНАЛЬНАЯ БЕЗОПАСНОСТЬ И ПРАВООХРАНИТЕЛЬНАЯ ДЕЯТЕЛЬНОСТЬ </c:v>
                </c:pt>
                <c:pt idx="3">
                  <c:v>  НАЦИОНАЛЬНАЯ ЭКОНОМИКА</c:v>
                </c:pt>
                <c:pt idx="4">
                  <c:v>  ЖИЛИЩНО-КОММУНАЛЬНОЕ ХОЗЯЙСТВО</c:v>
                </c:pt>
                <c:pt idx="5">
                  <c:v>  ОХРАНА ОКРУЖАЮЩЕЙ СРЕДЫ</c:v>
                </c:pt>
                <c:pt idx="6">
                  <c:v>  ОБРАЗОВАНИЕ</c:v>
                </c:pt>
                <c:pt idx="7">
                  <c:v>  КУЛЬТУРА, КИНЕМАТОГРАФИЯ</c:v>
                </c:pt>
                <c:pt idx="8">
                  <c:v>  СОЦИАЛЬНАЯ ПОЛИТИКА</c:v>
                </c:pt>
                <c:pt idx="9">
                  <c:v>  ФИЗИЧЕСКАЯ КУЛЬТУРА И СПОРТ</c:v>
                </c:pt>
                <c:pt idx="10">
                  <c:v>  СРЕДСТВА МАССОВОЙ ИНФОРМАЦИИ</c:v>
                </c:pt>
              </c:strCache>
            </c:strRef>
          </c:cat>
          <c:val>
            <c:numRef>
              <c:f>Лист1!$B$2:$B$12</c:f>
              <c:numCache>
                <c:formatCode>0.0%</c:formatCode>
                <c:ptCount val="11"/>
                <c:pt idx="0">
                  <c:v>0.13</c:v>
                </c:pt>
                <c:pt idx="1">
                  <c:v>1E-3</c:v>
                </c:pt>
                <c:pt idx="2">
                  <c:v>8.9999999999999993E-3</c:v>
                </c:pt>
                <c:pt idx="3">
                  <c:v>0.09</c:v>
                </c:pt>
                <c:pt idx="4">
                  <c:v>6.2E-2</c:v>
                </c:pt>
                <c:pt idx="5">
                  <c:v>5.0000000000000001E-3</c:v>
                </c:pt>
                <c:pt idx="6">
                  <c:v>0.58199999999999996</c:v>
                </c:pt>
                <c:pt idx="7">
                  <c:v>0.109</c:v>
                </c:pt>
                <c:pt idx="8">
                  <c:v>0.01</c:v>
                </c:pt>
                <c:pt idx="9">
                  <c:v>3.0000000000000001E-3</c:v>
                </c:pt>
                <c:pt idx="10">
                  <c:v>3.0000000000000001E-3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1875000000000002"/>
          <c:y val="0"/>
          <c:w val="0.38124999999999998"/>
          <c:h val="1"/>
        </c:manualLayout>
      </c:layout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z="900" b="1" i="0" u="sng" dirty="0" smtClean="0"/>
                      <a:t>    </a:t>
                    </a:r>
                    <a:r>
                      <a:rPr lang="ru-RU" sz="900" b="1" i="0" u="sng" dirty="0"/>
                      <a:t>6%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900" b="1" i="0" u="sng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Лист1!$A$2:$A$12</c:f>
              <c:strCache>
                <c:ptCount val="11"/>
                <c:pt idx="0">
                  <c:v>  ОБЩЕГОСУДАРСТВЕННЫЕ ВОПРОСЫ</c:v>
                </c:pt>
                <c:pt idx="1">
                  <c:v>  НАЦИОНАЛЬНАЯ ОБОРОНА</c:v>
                </c:pt>
                <c:pt idx="2">
                  <c:v>  НАЦИОНАЛЬНАЯ БЕЗОПАСНОСТЬ И ПРАВООХРАНИТЕЛЬНАЯ ДЕЯТЕЛЬНОСТЬ </c:v>
                </c:pt>
                <c:pt idx="3">
                  <c:v>  НАЦИОНАЛЬНАЯ ЭКОНОМИКА</c:v>
                </c:pt>
                <c:pt idx="4">
                  <c:v>  ЖИЛИЩНО-КОММУНАЛЬНОЕ ХОЗЯЙСТВО</c:v>
                </c:pt>
                <c:pt idx="5">
                  <c:v>  ОХРАНА ОКРУЖАЮЩЕЙ СРЕДЫ</c:v>
                </c:pt>
                <c:pt idx="6">
                  <c:v>  ОБРАЗОВАНИЕ</c:v>
                </c:pt>
                <c:pt idx="7">
                  <c:v>  КУЛЬТУРА, КИНЕМАТОГРАФИЯ</c:v>
                </c:pt>
                <c:pt idx="8">
                  <c:v>  СОЦИАЛЬНАЯ ПОЛИТИКА</c:v>
                </c:pt>
                <c:pt idx="9">
                  <c:v>  ФИЗИЧЕСКАЯ КУЛЬТУРА И СПОРТ</c:v>
                </c:pt>
                <c:pt idx="10">
                  <c:v>  СРЕДСТВА МАССОВОЙ ИНФОРМАЦИИ</c:v>
                </c:pt>
              </c:strCache>
            </c:strRef>
          </c:cat>
          <c:val>
            <c:numRef>
              <c:f>Лист1!$B$2:$B$12</c:f>
              <c:numCache>
                <c:formatCode>0</c:formatCode>
                <c:ptCount val="11"/>
                <c:pt idx="0">
                  <c:v>196797</c:v>
                </c:pt>
                <c:pt idx="1">
                  <c:v>1107</c:v>
                </c:pt>
                <c:pt idx="2">
                  <c:v>13522</c:v>
                </c:pt>
                <c:pt idx="3">
                  <c:v>136736</c:v>
                </c:pt>
                <c:pt idx="4">
                  <c:v>93910</c:v>
                </c:pt>
                <c:pt idx="5">
                  <c:v>7031</c:v>
                </c:pt>
                <c:pt idx="6">
                  <c:v>882026</c:v>
                </c:pt>
                <c:pt idx="7">
                  <c:v>164612</c:v>
                </c:pt>
                <c:pt idx="8">
                  <c:v>15886</c:v>
                </c:pt>
                <c:pt idx="9">
                  <c:v>150</c:v>
                </c:pt>
                <c:pt idx="10">
                  <c:v>4854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54691601049868"/>
          <c:y val="1.1896704459738392E-2"/>
          <c:w val="0.81970697946049276"/>
          <c:h val="0.988103282641797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1.560790197352646E-3"/>
                  <c:y val="0.226760298238467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-1.1445662559315909E-16"/>
                  <c:y val="0.3807337103637515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875 064,7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574142.31999999995</c:v>
                </c:pt>
                <c:pt idx="1">
                  <c:v>962545.11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4751232"/>
        <c:axId val="165688960"/>
      </c:barChart>
      <c:catAx>
        <c:axId val="94751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5688960"/>
        <c:crosses val="autoZero"/>
        <c:auto val="1"/>
        <c:lblAlgn val="ctr"/>
        <c:lblOffset val="100"/>
        <c:noMultiLvlLbl val="0"/>
      </c:catAx>
      <c:valAx>
        <c:axId val="16568896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4751232"/>
        <c:crosses val="autoZero"/>
        <c:crossBetween val="between"/>
      </c:valAx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0"/>
    </mc:Choice>
    <mc:Fallback>
      <c:style val="4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54691601049868"/>
          <c:y val="1.1896704459738392E-2"/>
          <c:w val="0.84938927631443106"/>
          <c:h val="0.988103282641797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20242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-1.560790197352646E-3"/>
                  <c:y val="0.436723741453771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0"/>
                  <c:y val="0.456320549921260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Лист1!$C$2:$C$3</c:f>
              <c:numCache>
                <c:formatCode>#,##0.00</c:formatCode>
                <c:ptCount val="2"/>
                <c:pt idx="0">
                  <c:v>540562.61</c:v>
                </c:pt>
                <c:pt idx="1">
                  <c:v>639874.07999999996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6461824"/>
        <c:axId val="165724736"/>
      </c:barChart>
      <c:catAx>
        <c:axId val="96461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5724736"/>
        <c:crosses val="autoZero"/>
        <c:auto val="1"/>
        <c:lblAlgn val="ctr"/>
        <c:lblOffset val="100"/>
        <c:noMultiLvlLbl val="0"/>
      </c:catAx>
      <c:valAx>
        <c:axId val="165724736"/>
        <c:scaling>
          <c:orientation val="minMax"/>
          <c:max val="700000"/>
          <c:min val="0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6461824"/>
        <c:crosses val="autoZero"/>
        <c:crossBetween val="between"/>
        <c:majorUnit val="100000"/>
        <c:minorUnit val="100000"/>
      </c:valAx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54691601049868"/>
          <c:y val="1.1896704459738392E-2"/>
          <c:w val="0.85445303965769892"/>
          <c:h val="0.988103282641797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Лист1!$D$1</c:f>
              <c:strCache>
                <c:ptCount val="1"/>
                <c:pt idx="0">
                  <c:v>20252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4.7370513757465874E-3"/>
                  <c:y val="0.34713955944930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-1.5790171252488816E-3"/>
                  <c:y val="0.389132248092363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Лист1!$D$2:$D$3</c:f>
              <c:numCache>
                <c:formatCode>#,##0.00</c:formatCode>
                <c:ptCount val="2"/>
                <c:pt idx="0">
                  <c:v>574140.36</c:v>
                </c:pt>
                <c:pt idx="1">
                  <c:v>745036.9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6465920"/>
        <c:axId val="165727616"/>
      </c:barChart>
      <c:catAx>
        <c:axId val="96465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165727616"/>
        <c:crosses val="autoZero"/>
        <c:auto val="1"/>
        <c:lblAlgn val="ctr"/>
        <c:lblOffset val="100"/>
        <c:noMultiLvlLbl val="0"/>
      </c:catAx>
      <c:valAx>
        <c:axId val="165727616"/>
        <c:scaling>
          <c:orientation val="minMax"/>
          <c:max val="800000"/>
          <c:min val="0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96465920"/>
        <c:crosses val="autoZero"/>
        <c:crossBetween val="between"/>
        <c:majorUnit val="100000"/>
        <c:minorUnit val="100000"/>
      </c:valAx>
      <c:spPr>
        <a:ln>
          <a:noFill/>
        </a:ln>
        <a:effectLst>
          <a:glow rad="127000">
            <a:schemeClr val="accent1">
              <a:alpha val="0"/>
            </a:schemeClr>
          </a:glow>
          <a:outerShdw blurRad="50800" dist="50800" dir="5400000" algn="ctr" rotWithShape="0">
            <a:srgbClr val="000000">
              <a:alpha val="0"/>
            </a:srgbClr>
          </a:outerShdw>
        </a:effectLst>
      </c:spPr>
    </c:plotArea>
    <c:plotVisOnly val="1"/>
    <c:dispBlanksAs val="zero"/>
    <c:showDLblsOverMax val="0"/>
  </c:chart>
  <c:spPr>
    <a:noFill/>
    <a:ln>
      <a:noFill/>
    </a:ln>
    <a:effectLst>
      <a:glow rad="127000">
        <a:schemeClr val="accent1">
          <a:alpha val="0"/>
        </a:schemeClr>
      </a:glow>
    </a:effectLst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885040551049884"/>
          <c:y val="2.8116843700136378E-2"/>
          <c:w val="0.8249824093619228"/>
          <c:h val="0.8759974641265608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Лист1!$B$4:$B$5</c:f>
              <c:strCache>
                <c:ptCount val="2"/>
                <c:pt idx="0">
                  <c:v>собственные доходы</c:v>
                </c:pt>
                <c:pt idx="1">
                  <c:v>безвозмездные поступлдения</c:v>
                </c:pt>
              </c:strCache>
            </c:strRef>
          </c:cat>
          <c:val>
            <c:numRef>
              <c:f>Лист1!$C$4:$C$5</c:f>
              <c:numCache>
                <c:formatCode>#,##0.00</c:formatCode>
                <c:ptCount val="2"/>
                <c:pt idx="0">
                  <c:v>625413.87</c:v>
                </c:pt>
                <c:pt idx="1">
                  <c:v>114478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841-43DC-84C3-4D1F52A112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217408"/>
        <c:axId val="165729920"/>
      </c:barChart>
      <c:catAx>
        <c:axId val="99217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5729920"/>
        <c:crosses val="autoZero"/>
        <c:auto val="1"/>
        <c:lblAlgn val="ctr"/>
        <c:lblOffset val="100"/>
        <c:noMultiLvlLbl val="0"/>
      </c:catAx>
      <c:valAx>
        <c:axId val="165729920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9217408"/>
        <c:crosses val="autoZero"/>
        <c:crossBetween val="between"/>
      </c:valAx>
      <c:spPr>
        <a:solidFill>
          <a:schemeClr val="bg2"/>
        </a:solidFill>
        <a:ln w="3175"/>
      </c:spPr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083335647890974"/>
          <c:y val="2.6945308545964029E-2"/>
          <c:w val="0.56766562974484314"/>
          <c:h val="0.94610938290807189"/>
        </c:manualLayout>
      </c:layout>
      <c:pieChart>
        <c:varyColors val="1"/>
        <c:ser>
          <c:idx val="0"/>
          <c:order val="0"/>
          <c:explosion val="24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407-440E-8660-9D9A5F9D9271}"/>
              </c:ext>
            </c:extLst>
          </c:dPt>
          <c:dPt>
            <c:idx val="2"/>
            <c:bubble3D val="0"/>
            <c:explosion val="23"/>
            <c:extLst xmlns:c16r2="http://schemas.microsoft.com/office/drawing/2015/06/chart">
              <c:ext xmlns:c16="http://schemas.microsoft.com/office/drawing/2014/chart" uri="{C3380CC4-5D6E-409C-BE32-E72D297353CC}">
                <c16:uniqueId val="{00000002-8407-440E-8660-9D9A5F9D9271}"/>
              </c:ext>
            </c:extLst>
          </c:dPt>
          <c:dLbls>
            <c:dLbl>
              <c:idx val="0"/>
              <c:layout>
                <c:manualLayout>
                  <c:x val="-0.15938379531903862"/>
                  <c:y val="-0.189829216506807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07-440E-8660-9D9A5F9D9271}"/>
                </c:ext>
              </c:extLst>
            </c:dLbl>
            <c:dLbl>
              <c:idx val="1"/>
              <c:layout>
                <c:manualLayout>
                  <c:x val="0.11493190571417991"/>
                  <c:y val="6.640658753965604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07-440E-8660-9D9A5F9D9271}"/>
                </c:ext>
              </c:extLst>
            </c:dLbl>
            <c:dLbl>
              <c:idx val="2"/>
              <c:layout>
                <c:manualLayout>
                  <c:x val="6.1974479687442137E-2"/>
                  <c:y val="0.1244632155069189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407-440E-8660-9D9A5F9D9271}"/>
                </c:ext>
              </c:extLst>
            </c:dLbl>
            <c:dLbl>
              <c:idx val="3"/>
              <c:layout>
                <c:manualLayout>
                  <c:x val="8.596614265081657E-3"/>
                  <c:y val="4.022180405880827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407-440E-8660-9D9A5F9D9271}"/>
                </c:ext>
              </c:extLst>
            </c:dLbl>
            <c:dLbl>
              <c:idx val="4"/>
              <c:layout>
                <c:manualLayout>
                  <c:x val="1.3162426397066992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407-440E-8660-9D9A5F9D9271}"/>
                </c:ext>
              </c:extLst>
            </c:dLbl>
            <c:dLbl>
              <c:idx val="5"/>
              <c:layout>
                <c:manualLayout>
                  <c:x val="5.4697279006036367E-2"/>
                  <c:y val="8.314643280376254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407-440E-8660-9D9A5F9D92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НДПИ</c:v>
                </c:pt>
                <c:pt idx="2">
                  <c:v>Акцизы</c:v>
                </c:pt>
                <c:pt idx="3">
                  <c:v>Налоги на совокупный доход</c:v>
                </c:pt>
                <c:pt idx="4">
                  <c:v>Налоги на имущество</c:v>
                </c:pt>
                <c:pt idx="5">
                  <c:v>Гос.пошлина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384563.55</c:v>
                </c:pt>
                <c:pt idx="1">
                  <c:v>85495.45</c:v>
                </c:pt>
                <c:pt idx="2">
                  <c:v>27262.84</c:v>
                </c:pt>
                <c:pt idx="3">
                  <c:v>10375.780000000001</c:v>
                </c:pt>
                <c:pt idx="4">
                  <c:v>5362.66</c:v>
                </c:pt>
                <c:pt idx="5">
                  <c:v>8059.87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407-440E-8660-9D9A5F9D92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76933245843054476"/>
          <c:y val="2.8502234319643518E-2"/>
          <c:w val="0.22184907695441247"/>
          <c:h val="0.91605022281474902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7274715377708493E-2"/>
          <c:y val="4.6130265433668466E-2"/>
          <c:w val="0.61858450153990185"/>
          <c:h val="0.95386973456633151"/>
        </c:manualLayout>
      </c:layout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D8A-4CB7-A26C-6C44884D2B59}"/>
              </c:ext>
            </c:extLst>
          </c:dPt>
          <c:dLbls>
            <c:dLbl>
              <c:idx val="0"/>
              <c:layout>
                <c:manualLayout>
                  <c:x val="-0.15468454324747163"/>
                  <c:y val="-0.2244984277560488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8A-4CB7-A26C-6C44884D2B59}"/>
                </c:ext>
              </c:extLst>
            </c:dLbl>
            <c:dLbl>
              <c:idx val="1"/>
              <c:layout>
                <c:manualLayout>
                  <c:x val="8.2402046402858697E-2"/>
                  <c:y val="8.184838511939276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D8A-4CB7-A26C-6C44884D2B59}"/>
                </c:ext>
              </c:extLst>
            </c:dLbl>
            <c:dLbl>
              <c:idx val="2"/>
              <c:layout>
                <c:manualLayout>
                  <c:x val="4.4815148043659991E-2"/>
                  <c:y val="0.1122492138780243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D8A-4CB7-A26C-6C44884D2B59}"/>
                </c:ext>
              </c:extLst>
            </c:dLbl>
            <c:dLbl>
              <c:idx val="3"/>
              <c:layout>
                <c:manualLayout>
                  <c:x val="4.3369498106767736E-3"/>
                  <c:y val="5.84631322281376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D8A-4CB7-A26C-6C44884D2B59}"/>
                </c:ext>
              </c:extLst>
            </c:dLbl>
            <c:dLbl>
              <c:idx val="4"/>
              <c:layout>
                <c:manualLayout>
                  <c:x val="1.7347685412003402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D8A-4CB7-A26C-6C44884D2B59}"/>
                </c:ext>
              </c:extLst>
            </c:dLbl>
            <c:dLbl>
              <c:idx val="5"/>
              <c:layout>
                <c:manualLayout>
                  <c:x val="5.6380347538798059E-2"/>
                  <c:y val="7.015575867376522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D8A-4CB7-A26C-6C44884D2B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НДПИ</c:v>
                </c:pt>
                <c:pt idx="2">
                  <c:v>Акцизы</c:v>
                </c:pt>
                <c:pt idx="3">
                  <c:v>Налоги на совокупный доход</c:v>
                </c:pt>
                <c:pt idx="4">
                  <c:v>Налоги на имущество</c:v>
                </c:pt>
                <c:pt idx="5">
                  <c:v>Гос.пошлина</c:v>
                </c:pt>
              </c:strCache>
            </c:strRef>
          </c:cat>
          <c:val>
            <c:numRef>
              <c:f>Лист1!$C$2:$C$7</c:f>
              <c:numCache>
                <c:formatCode>#,##0.00</c:formatCode>
                <c:ptCount val="6"/>
                <c:pt idx="0">
                  <c:v>406810.33</c:v>
                </c:pt>
                <c:pt idx="1">
                  <c:v>51623.5</c:v>
                </c:pt>
                <c:pt idx="2">
                  <c:v>31136.78</c:v>
                </c:pt>
                <c:pt idx="3">
                  <c:v>9581.52</c:v>
                </c:pt>
                <c:pt idx="4">
                  <c:v>5441.6</c:v>
                </c:pt>
                <c:pt idx="5">
                  <c:v>4500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D8A-4CB7-A26C-6C44884D2B5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7311389353824078"/>
          <c:y val="1.9476048805575189E-2"/>
          <c:w val="0.21821220684040571"/>
          <c:h val="0.95403214238562351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302887373205671E-2"/>
          <c:y val="2.6217056963640677E-2"/>
          <c:w val="0.56759764727537276"/>
          <c:h val="0.95948273014710073"/>
        </c:manualLayout>
      </c:layout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D10-4B20-94DD-14B8F3952752}"/>
              </c:ext>
            </c:extLst>
          </c:dPt>
          <c:dLbls>
            <c:dLbl>
              <c:idx val="0"/>
              <c:layout>
                <c:manualLayout>
                  <c:x val="-0.14945159081793055"/>
                  <c:y val="-0.2168865621537546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D10-4B20-94DD-14B8F3952752}"/>
                </c:ext>
              </c:extLst>
            </c:dLbl>
            <c:dLbl>
              <c:idx val="1"/>
              <c:layout>
                <c:manualLayout>
                  <c:x val="9.1644843426089445E-2"/>
                  <c:y val="9.771812140993342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D10-4B20-94DD-14B8F3952752}"/>
                </c:ext>
              </c:extLst>
            </c:dLbl>
            <c:dLbl>
              <c:idx val="2"/>
              <c:layout>
                <c:manualLayout>
                  <c:x val="6.6266271400403143E-2"/>
                  <c:y val="0.133468653633079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D10-4B20-94DD-14B8F3952752}"/>
                </c:ext>
              </c:extLst>
            </c:dLbl>
            <c:dLbl>
              <c:idx val="3"/>
              <c:layout>
                <c:manualLayout>
                  <c:x val="0"/>
                  <c:y val="4.051726985289922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10-4B20-94DD-14B8F3952752}"/>
                </c:ext>
              </c:extLst>
            </c:dLbl>
            <c:dLbl>
              <c:idx val="4"/>
              <c:layout>
                <c:manualLayout>
                  <c:x val="1.2689286012843104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10-4B20-94DD-14B8F3952752}"/>
                </c:ext>
              </c:extLst>
            </c:dLbl>
            <c:dLbl>
              <c:idx val="5"/>
              <c:layout>
                <c:manualLayout>
                  <c:x val="4.3707540710904151E-2"/>
                  <c:y val="6.67343268165399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D10-4B20-94DD-14B8F39527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НДПИ</c:v>
                </c:pt>
                <c:pt idx="2">
                  <c:v>Акцизы</c:v>
                </c:pt>
                <c:pt idx="3">
                  <c:v>Налоги на совокупный доход</c:v>
                </c:pt>
                <c:pt idx="4">
                  <c:v>Налоги на имущество</c:v>
                </c:pt>
                <c:pt idx="5">
                  <c:v>Гос.пошлина</c:v>
                </c:pt>
              </c:strCache>
            </c:strRef>
          </c:cat>
          <c:val>
            <c:numRef>
              <c:f>Лист1!$D$2:$D$7</c:f>
              <c:numCache>
                <c:formatCode>#,##0.00</c:formatCode>
                <c:ptCount val="6"/>
                <c:pt idx="0">
                  <c:v>428599.65</c:v>
                </c:pt>
                <c:pt idx="1">
                  <c:v>52602.6</c:v>
                </c:pt>
                <c:pt idx="2">
                  <c:v>41873.879999999997</c:v>
                </c:pt>
                <c:pt idx="3">
                  <c:v>10152.56</c:v>
                </c:pt>
                <c:pt idx="4">
                  <c:v>5659.26</c:v>
                </c:pt>
                <c:pt idx="5">
                  <c:v>4500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D10-4B20-94DD-14B8F39527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787213884632298"/>
          <c:y val="1.2644991397352243E-2"/>
          <c:w val="0.21281908752820813"/>
          <c:h val="0.96040980431603695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0586104232146251E-2"/>
          <c:y val="2.6749467776853622E-2"/>
          <c:w val="0.58049307245431514"/>
          <c:h val="0.97271812140993341"/>
        </c:manualLayout>
      </c:layout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472-4DB4-BF72-11B529F0C428}"/>
              </c:ext>
            </c:extLst>
          </c:dPt>
          <c:dLbls>
            <c:dLbl>
              <c:idx val="0"/>
              <c:layout>
                <c:manualLayout>
                  <c:x val="-0.15361196426203547"/>
                  <c:y val="-0.228803406228136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72-4DB4-BF72-11B529F0C428}"/>
                </c:ext>
              </c:extLst>
            </c:dLbl>
            <c:dLbl>
              <c:idx val="1"/>
              <c:layout>
                <c:manualLayout>
                  <c:x val="7.538364912859144E-2"/>
                  <c:y val="8.58012773355513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72-4DB4-BF72-11B529F0C428}"/>
                </c:ext>
              </c:extLst>
            </c:dLbl>
            <c:dLbl>
              <c:idx val="2"/>
              <c:layout>
                <c:manualLayout>
                  <c:x val="6.5427318111607694E-2"/>
                  <c:y val="0.1525356041520911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72-4DB4-BF72-11B529F0C428}"/>
                </c:ext>
              </c:extLst>
            </c:dLbl>
            <c:dLbl>
              <c:idx val="3"/>
              <c:layout>
                <c:manualLayout>
                  <c:x val="2.8446660048525073E-3"/>
                  <c:y val="5.243411392728135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72-4DB4-BF72-11B529F0C428}"/>
                </c:ext>
              </c:extLst>
            </c:dLbl>
            <c:dLbl>
              <c:idx val="4"/>
              <c:layout>
                <c:manualLayout>
                  <c:x val="8.5339980145574708E-3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472-4DB4-BF72-11B529F0C428}"/>
                </c:ext>
              </c:extLst>
            </c:dLbl>
            <c:dLbl>
              <c:idx val="5"/>
              <c:layout>
                <c:manualLayout>
                  <c:x val="4.2669990072787559E-2"/>
                  <c:y val="6.67343268165399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472-4DB4-BF72-11B529F0C4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НДПИ</c:v>
                </c:pt>
                <c:pt idx="2">
                  <c:v>Акцизы</c:v>
                </c:pt>
                <c:pt idx="3">
                  <c:v>Налоги на совокупный доход</c:v>
                </c:pt>
                <c:pt idx="4">
                  <c:v>Налоги на имущество</c:v>
                </c:pt>
                <c:pt idx="5">
                  <c:v>Гос.пошлина</c:v>
                </c:pt>
              </c:strCache>
            </c:strRef>
          </c:cat>
          <c:val>
            <c:numRef>
              <c:f>Лист1!$E$2:$E$7</c:f>
              <c:numCache>
                <c:formatCode>#,##0.00</c:formatCode>
                <c:ptCount val="6"/>
                <c:pt idx="0">
                  <c:v>476253.91</c:v>
                </c:pt>
                <c:pt idx="1">
                  <c:v>53581.599999999999</c:v>
                </c:pt>
                <c:pt idx="2">
                  <c:v>43707.68</c:v>
                </c:pt>
                <c:pt idx="3">
                  <c:v>11043.5</c:v>
                </c:pt>
                <c:pt idx="4">
                  <c:v>5885.38</c:v>
                </c:pt>
                <c:pt idx="5">
                  <c:v>4500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472-4DB4-BF72-11B529F0C4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7677334686826915"/>
          <c:y val="1.2644991397352243E-2"/>
          <c:w val="0.21469265511717336"/>
          <c:h val="0.97471001720529549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5A5D04-0545-45D1-8566-DA08D8BFD34C}" type="doc">
      <dgm:prSet loTypeId="urn:microsoft.com/office/officeart/2005/8/layout/cycle3" loCatId="cycle" qsTypeId="urn:microsoft.com/office/officeart/2005/8/quickstyle/3d2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FEEF2218-5AF2-4410-8BC7-276BED66B6EE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2500363" y="-468"/>
          <a:ext cx="2824762" cy="634900"/>
        </a:xfrm>
        <a:prstGeom prst="roundRect">
          <a:avLst/>
        </a:prstGeom>
      </dgm:spPr>
      <dgm:t>
        <a:bodyPr/>
        <a:lstStyle/>
        <a:p>
          <a:r>
            <a:rPr lang="ru-RU" sz="1600" b="1" cap="all" spc="0" dirty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глава </a:t>
          </a:r>
          <a:r>
            <a:rPr lang="ru-RU" sz="1600" b="1" cap="all" spc="0" dirty="0" err="1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балейского</a:t>
          </a:r>
          <a:r>
            <a:rPr lang="ru-RU" sz="1600" b="1" cap="all" spc="0" dirty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муниципального округа</a:t>
          </a:r>
        </a:p>
      </dgm:t>
    </dgm:pt>
    <dgm:pt modelId="{4808CE67-6715-4D95-AB79-9381A7AAADA8}" type="parTrans" cxnId="{5B4DAB15-1968-442D-AA84-46D6ABAE45E0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34A335BF-BB1D-40D4-9319-5437CF8255B1}" type="sibTrans" cxnId="{5B4DAB15-1968-442D-AA84-46D6ABAE45E0}">
      <dgm:prSet/>
      <dgm:spPr>
        <a:xfrm>
          <a:off x="2792" y="1567"/>
          <a:ext cx="8182170" cy="4920747"/>
        </a:xfrm>
        <a:prstGeom prst="circularArrow">
          <a:avLst>
            <a:gd name="adj1" fmla="val 5544"/>
            <a:gd name="adj2" fmla="val 330680"/>
            <a:gd name="adj3" fmla="val 13227039"/>
            <a:gd name="adj4" fmla="val 17729847"/>
            <a:gd name="adj5" fmla="val 5757"/>
          </a:avLst>
        </a:prstGeom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gm:spPr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EB30197E-07E9-4D69-AF51-65F3777F39A5}">
      <dgm:prSet phldrT="[Текст]" custT="1"/>
      <dgm:spPr>
        <a:xfrm>
          <a:off x="5136528" y="741271"/>
          <a:ext cx="3093071" cy="63490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Совет </a:t>
          </a:r>
          <a:r>
            <a:rPr lang="ru-RU" sz="1600" b="1" cap="all" spc="0" dirty="0" err="1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балейского</a:t>
          </a:r>
          <a:r>
            <a:rPr lang="ru-RU" sz="1600" b="1" cap="all" spc="0" dirty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муниципального округа</a:t>
          </a:r>
        </a:p>
      </dgm:t>
    </dgm:pt>
    <dgm:pt modelId="{745BC2AA-05D0-41D0-97E7-A91BC3682B4F}" type="parTrans" cxnId="{907DF811-3E09-4B5C-98EC-7496E9A98BE7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7922F63D-D5F4-43B7-A21E-5F8BE1CD2C06}" type="sibTrans" cxnId="{907DF811-3E09-4B5C-98EC-7496E9A98BE7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60B103CE-A9D7-4334-BAEF-BCE1F0D61CBA}">
      <dgm:prSet phldrT="[Текст]" custT="1"/>
      <dgm:spPr>
        <a:xfrm>
          <a:off x="4745023" y="1860167"/>
          <a:ext cx="3484576" cy="644373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управление Федерального казначейства по </a:t>
          </a:r>
          <a:r>
            <a:rPr lang="ru-RU" sz="1600" b="1" cap="all" spc="0" dirty="0" err="1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ЗАБАЙКАЛЬСКОму</a:t>
          </a:r>
          <a:r>
            <a:rPr lang="ru-RU" sz="1600" b="1" cap="all" spc="0" dirty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cap="all" spc="0" dirty="0" err="1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КРАю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A4780E3-0B6C-4C8C-A656-F734BFD79464}" type="parTrans" cxnId="{0D48A0BF-F6A1-484C-B561-F228626B79B1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6120DB8E-CFA9-40FD-A4B2-E028B8703F7D}" type="sibTrans" cxnId="{0D48A0BF-F6A1-484C-B561-F228626B79B1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AAB46D74-0D7C-4CE1-8543-716A0AC352B0}">
      <dgm:prSet phldrT="[Текст]" custT="1"/>
      <dgm:spPr>
        <a:xfrm>
          <a:off x="5064670" y="3002856"/>
          <a:ext cx="3164929" cy="704447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Контрольно-СЧЕТНАЯ ПАЛАТА  </a:t>
          </a:r>
          <a:r>
            <a:rPr lang="ru-RU" sz="1600" b="1" cap="all" spc="0" dirty="0" err="1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балейского</a:t>
          </a:r>
          <a:r>
            <a:rPr lang="ru-RU" sz="1600" b="1" cap="all" spc="0" dirty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муниципального округа</a:t>
          </a:r>
        </a:p>
      </dgm:t>
    </dgm:pt>
    <dgm:pt modelId="{918EAC26-9350-4377-87CE-180FF9082E3F}" type="parTrans" cxnId="{26BADA5F-AC27-4888-9086-D1187B2E28A8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F2C01916-5B5C-4DB5-AE4E-E15699360CA0}" type="sibTrans" cxnId="{26BADA5F-AC27-4888-9086-D1187B2E28A8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7F7F9E6D-F574-467E-952D-BB0B35AE23E7}">
      <dgm:prSet phldrT="[Текст]" custT="1"/>
      <dgm:spPr>
        <a:xfrm>
          <a:off x="4467781" y="4063622"/>
          <a:ext cx="3343235" cy="643522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главные распорядители, распорядители и получатели средств бюджета округа</a:t>
          </a:r>
        </a:p>
      </dgm:t>
    </dgm:pt>
    <dgm:pt modelId="{4B32B3CC-F2A0-4A44-8722-56BD33A38AA5}" type="parTrans" cxnId="{24D450B5-E544-4993-8CCC-62CDEC844A70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1D846B5C-682D-4608-830C-5F0DA44F8BE6}" type="sibTrans" cxnId="{24D450B5-E544-4993-8CCC-62CDEC844A70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250C5819-1C83-4A4A-BC5D-FCE60CE17A8F}">
      <dgm:prSet phldrT="[Текст]" custT="1"/>
      <dgm:spPr>
        <a:xfrm>
          <a:off x="0" y="753251"/>
          <a:ext cx="2969291" cy="634900"/>
        </a:xfrm>
        <a:prstGeom prst="roundRect">
          <a:avLst/>
        </a:prstGeom>
        <a:solidFill>
          <a:srgbClr val="99FF66"/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r>
            <a:rPr lang="ru-RU" sz="1600" b="1" cap="all" spc="0" dirty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администрация </a:t>
          </a:r>
          <a:r>
            <a:rPr lang="ru-RU" sz="1600" b="1" cap="all" spc="0" dirty="0" err="1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балейского</a:t>
          </a:r>
          <a:r>
            <a:rPr lang="ru-RU" sz="1600" b="1" cap="all" spc="0" dirty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муниципального округа</a:t>
          </a:r>
        </a:p>
      </dgm:t>
    </dgm:pt>
    <dgm:pt modelId="{F2DD1601-1B76-4DE4-8B51-50C8922597C9}" type="parTrans" cxnId="{6627E397-3532-4544-B2B5-32DD8D5FDBD0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A50B2886-05C4-49D4-BCB8-E0D987F36BE2}" type="sibTrans" cxnId="{6627E397-3532-4544-B2B5-32DD8D5FDBD0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DA96D21E-B6BB-44DE-938F-C66F85E62C48}">
      <dgm:prSet phldrT="[Текст]" custT="1"/>
      <dgm:spPr>
        <a:xfrm>
          <a:off x="573547" y="4067979"/>
          <a:ext cx="2907870" cy="639173"/>
        </a:xfrm>
        <a:prstGeom prst="roundRect">
          <a:avLst/>
        </a:prstGeom>
        <a:solidFill>
          <a:srgbClr val="FFFF00"/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главные администраторы (администраторы) доходов бюджета округа</a:t>
          </a:r>
        </a:p>
      </dgm:t>
    </dgm:pt>
    <dgm:pt modelId="{0FA5E200-2259-49D0-8945-20D04D1B659A}" type="parTrans" cxnId="{9741653F-11D1-49F2-BAAA-18519B8BAA52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B670BCA8-1A58-44BE-8114-5522050CEEF9}" type="sibTrans" cxnId="{9741653F-11D1-49F2-BAAA-18519B8BAA52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2551CEA1-0865-429F-B3EC-FD6B2B130121}">
      <dgm:prSet phldrT="[Текст]" custT="1"/>
      <dgm:spPr>
        <a:xfrm>
          <a:off x="0" y="3047766"/>
          <a:ext cx="3620762" cy="750020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главные администраторы (администраторы) источников финансирования дефицита бюджета округа</a:t>
          </a:r>
        </a:p>
      </dgm:t>
    </dgm:pt>
    <dgm:pt modelId="{52201D02-65E9-4E3B-9058-73977B04FA21}" type="parTrans" cxnId="{4414E7D0-735F-4CA4-A2E1-69B3526BA773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2BE97034-3810-45A1-9AAA-8FE7DDEC80FE}" type="sibTrans" cxnId="{4414E7D0-735F-4CA4-A2E1-69B3526BA773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05C31AA1-BACD-4FAD-AAD6-1EA24F327497}">
      <dgm:prSet phldrT="[Текст]" custT="1"/>
      <dgm:spPr>
        <a:xfrm>
          <a:off x="0" y="1845027"/>
          <a:ext cx="2944085" cy="63490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Комитет по финансам администрации                    </a:t>
          </a:r>
          <a:r>
            <a:rPr lang="ru-RU" sz="1600" b="1" cap="all" spc="0" dirty="0" err="1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балейского</a:t>
          </a:r>
          <a:r>
            <a:rPr lang="ru-RU" sz="1600" b="1" cap="all" spc="0" dirty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муниципального округа</a:t>
          </a:r>
        </a:p>
      </dgm:t>
    </dgm:pt>
    <dgm:pt modelId="{E66B9101-EB35-466E-8CD9-30FBB37875B1}" type="parTrans" cxnId="{ABF6394C-B7CC-483A-97B1-F2C8085F6163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FDDB3DFD-C0FB-4D97-8A32-05F4FB333E1A}" type="sibTrans" cxnId="{ABF6394C-B7CC-483A-97B1-F2C8085F6163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54CA037B-1478-4A4F-88FD-1593D8F7BAFD}" type="pres">
      <dgm:prSet presAssocID="{615A5D04-0545-45D1-8566-DA08D8BFD34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445FCE-837B-4E44-9FC8-4B86C20F188F}" type="pres">
      <dgm:prSet presAssocID="{615A5D04-0545-45D1-8566-DA08D8BFD34C}" presName="cycle" presStyleCnt="0"/>
      <dgm:spPr/>
    </dgm:pt>
    <dgm:pt modelId="{D1561EB6-77E7-4B05-821E-273BD11E98EB}" type="pres">
      <dgm:prSet presAssocID="{FEEF2218-5AF2-4410-8BC7-276BED66B6EE}" presName="nodeFirstNode" presStyleLbl="node1" presStyleIdx="0" presStyleCnt="9" custScaleX="222457" custScaleY="106730" custRadScaleRad="97488" custRadScaleInc="-86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EFEBE-E988-41CA-90D7-8766331D4B48}" type="pres">
      <dgm:prSet presAssocID="{34A335BF-BB1D-40D4-9319-5437CF8255B1}" presName="sibTransFirstNode" presStyleLbl="bgShp" presStyleIdx="0" presStyleCnt="1" custScaleX="166279" custLinFactNeighborX="3681" custLinFactNeighborY="9781"/>
      <dgm:spPr/>
      <dgm:t>
        <a:bodyPr/>
        <a:lstStyle/>
        <a:p>
          <a:endParaRPr lang="ru-RU"/>
        </a:p>
      </dgm:t>
    </dgm:pt>
    <dgm:pt modelId="{2C16F276-D199-4AD5-ACCC-D12E00631E79}" type="pres">
      <dgm:prSet presAssocID="{EB30197E-07E9-4D69-AF51-65F3777F39A5}" presName="nodeFollowingNodes" presStyleLbl="node1" presStyleIdx="1" presStyleCnt="9" custScaleX="282942" custScaleY="132506" custRadScaleRad="116588" custRadScaleInc="593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9DD026-9254-43C2-BBB7-A19AAFB7BFDE}" type="pres">
      <dgm:prSet presAssocID="{60B103CE-A9D7-4334-BAEF-BCE1F0D61CBA}" presName="nodeFollowingNodes" presStyleLbl="node1" presStyleIdx="2" presStyleCnt="9" custScaleX="311717" custScaleY="134483" custRadScaleRad="98842" custRadScaleInc="141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7052AF-D30D-4106-8E61-D97853A120C3}" type="pres">
      <dgm:prSet presAssocID="{AAB46D74-0D7C-4CE1-8543-716A0AC352B0}" presName="nodeFollowingNodes" presStyleLbl="node1" presStyleIdx="3" presStyleCnt="9" custScaleX="298918" custScaleY="147021" custRadScaleRad="106727" custRadScaleInc="-17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8BAF5-6A56-49D5-AE26-0D66F811E09B}" type="pres">
      <dgm:prSet presAssocID="{7F7F9E6D-F574-467E-952D-BB0B35AE23E7}" presName="nodeFollowingNodes" presStyleLbl="node1" presStyleIdx="4" presStyleCnt="9" custScaleX="258586" custScaleY="128959" custRadScaleRad="139571" custRadScaleInc="-728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D23E67-DFA9-4333-AC9D-2FD9248720A4}" type="pres">
      <dgm:prSet presAssocID="{DA96D21E-B6BB-44DE-938F-C66F85E62C48}" presName="nodeFollowingNodes" presStyleLbl="node1" presStyleIdx="5" presStyleCnt="9" custScaleX="229002" custScaleY="133398" custRadScaleRad="133890" custRadScaleInc="70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7DA41-EE35-43D6-97EA-9F211E96BB40}" type="pres">
      <dgm:prSet presAssocID="{2551CEA1-0865-429F-B3EC-FD6B2B130121}" presName="nodeFollowingNodes" presStyleLbl="node1" presStyleIdx="6" presStyleCnt="9" custScaleX="285144" custScaleY="156532" custRadScaleRad="105650" custRadScaleInc="194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AE2F17-58EA-4C98-A235-DEA160BBD16B}" type="pres">
      <dgm:prSet presAssocID="{05C31AA1-BACD-4FAD-AAD6-1EA24F327497}" presName="nodeFollowingNodes" presStyleLbl="node1" presStyleIdx="7" presStyleCnt="9" custScaleX="303389" custScaleY="132506" custRadScaleRad="98967" custRadScaleInc="-119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A99471-F451-4D37-8FD9-CD2ED93E1593}" type="pres">
      <dgm:prSet presAssocID="{250C5819-1C83-4A4A-BC5D-FCE60CE17A8F}" presName="nodeFollowingNodes" presStyleLbl="node1" presStyleIdx="8" presStyleCnt="9" custScaleX="292690" custScaleY="132506" custRadScaleRad="111899" custRadScaleInc="-557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F401AA-9399-4442-B32C-7584162BD767}" type="presOf" srcId="{FEEF2218-5AF2-4410-8BC7-276BED66B6EE}" destId="{D1561EB6-77E7-4B05-821E-273BD11E98EB}" srcOrd="0" destOrd="0" presId="urn:microsoft.com/office/officeart/2005/8/layout/cycle3"/>
    <dgm:cxn modelId="{53F656C7-3DE4-4FAF-82C6-A8D72E0DD2FB}" type="presOf" srcId="{2551CEA1-0865-429F-B3EC-FD6B2B130121}" destId="{E027DA41-EE35-43D6-97EA-9F211E96BB40}" srcOrd="0" destOrd="0" presId="urn:microsoft.com/office/officeart/2005/8/layout/cycle3"/>
    <dgm:cxn modelId="{BC7475F5-71DF-4B1B-9A4B-378478AF7B50}" type="presOf" srcId="{250C5819-1C83-4A4A-BC5D-FCE60CE17A8F}" destId="{11A99471-F451-4D37-8FD9-CD2ED93E1593}" srcOrd="0" destOrd="0" presId="urn:microsoft.com/office/officeart/2005/8/layout/cycle3"/>
    <dgm:cxn modelId="{38E90938-C4EA-49A3-9F97-A014FA9FDA61}" type="presOf" srcId="{615A5D04-0545-45D1-8566-DA08D8BFD34C}" destId="{54CA037B-1478-4A4F-88FD-1593D8F7BAFD}" srcOrd="0" destOrd="0" presId="urn:microsoft.com/office/officeart/2005/8/layout/cycle3"/>
    <dgm:cxn modelId="{ABF6394C-B7CC-483A-97B1-F2C8085F6163}" srcId="{615A5D04-0545-45D1-8566-DA08D8BFD34C}" destId="{05C31AA1-BACD-4FAD-AAD6-1EA24F327497}" srcOrd="7" destOrd="0" parTransId="{E66B9101-EB35-466E-8CD9-30FBB37875B1}" sibTransId="{FDDB3DFD-C0FB-4D97-8A32-05F4FB333E1A}"/>
    <dgm:cxn modelId="{EB836AF6-32F1-4622-80DD-1061809771CC}" type="presOf" srcId="{60B103CE-A9D7-4334-BAEF-BCE1F0D61CBA}" destId="{209DD026-9254-43C2-BBB7-A19AAFB7BFDE}" srcOrd="0" destOrd="0" presId="urn:microsoft.com/office/officeart/2005/8/layout/cycle3"/>
    <dgm:cxn modelId="{0D48A0BF-F6A1-484C-B561-F228626B79B1}" srcId="{615A5D04-0545-45D1-8566-DA08D8BFD34C}" destId="{60B103CE-A9D7-4334-BAEF-BCE1F0D61CBA}" srcOrd="2" destOrd="0" parTransId="{8A4780E3-0B6C-4C8C-A656-F734BFD79464}" sibTransId="{6120DB8E-CFA9-40FD-A4B2-E028B8703F7D}"/>
    <dgm:cxn modelId="{26BADA5F-AC27-4888-9086-D1187B2E28A8}" srcId="{615A5D04-0545-45D1-8566-DA08D8BFD34C}" destId="{AAB46D74-0D7C-4CE1-8543-716A0AC352B0}" srcOrd="3" destOrd="0" parTransId="{918EAC26-9350-4377-87CE-180FF9082E3F}" sibTransId="{F2C01916-5B5C-4DB5-AE4E-E15699360CA0}"/>
    <dgm:cxn modelId="{4414E7D0-735F-4CA4-A2E1-69B3526BA773}" srcId="{615A5D04-0545-45D1-8566-DA08D8BFD34C}" destId="{2551CEA1-0865-429F-B3EC-FD6B2B130121}" srcOrd="6" destOrd="0" parTransId="{52201D02-65E9-4E3B-9058-73977B04FA21}" sibTransId="{2BE97034-3810-45A1-9AAA-8FE7DDEC80FE}"/>
    <dgm:cxn modelId="{5C4073FB-DA36-4FD2-ABDD-67A37800A1B6}" type="presOf" srcId="{EB30197E-07E9-4D69-AF51-65F3777F39A5}" destId="{2C16F276-D199-4AD5-ACCC-D12E00631E79}" srcOrd="0" destOrd="0" presId="urn:microsoft.com/office/officeart/2005/8/layout/cycle3"/>
    <dgm:cxn modelId="{D614C314-44CD-4E23-A614-EB57133AA8F3}" type="presOf" srcId="{05C31AA1-BACD-4FAD-AAD6-1EA24F327497}" destId="{83AE2F17-58EA-4C98-A235-DEA160BBD16B}" srcOrd="0" destOrd="0" presId="urn:microsoft.com/office/officeart/2005/8/layout/cycle3"/>
    <dgm:cxn modelId="{90DBCF16-C8CC-405E-A268-6AA9BDB951B5}" type="presOf" srcId="{DA96D21E-B6BB-44DE-938F-C66F85E62C48}" destId="{95D23E67-DFA9-4333-AC9D-2FD9248720A4}" srcOrd="0" destOrd="0" presId="urn:microsoft.com/office/officeart/2005/8/layout/cycle3"/>
    <dgm:cxn modelId="{124D15C8-1098-43DE-87B6-3907896028F7}" type="presOf" srcId="{7F7F9E6D-F574-467E-952D-BB0B35AE23E7}" destId="{21D8BAF5-6A56-49D5-AE26-0D66F811E09B}" srcOrd="0" destOrd="0" presId="urn:microsoft.com/office/officeart/2005/8/layout/cycle3"/>
    <dgm:cxn modelId="{24D450B5-E544-4993-8CCC-62CDEC844A70}" srcId="{615A5D04-0545-45D1-8566-DA08D8BFD34C}" destId="{7F7F9E6D-F574-467E-952D-BB0B35AE23E7}" srcOrd="4" destOrd="0" parTransId="{4B32B3CC-F2A0-4A44-8722-56BD33A38AA5}" sibTransId="{1D846B5C-682D-4608-830C-5F0DA44F8BE6}"/>
    <dgm:cxn modelId="{6627E397-3532-4544-B2B5-32DD8D5FDBD0}" srcId="{615A5D04-0545-45D1-8566-DA08D8BFD34C}" destId="{250C5819-1C83-4A4A-BC5D-FCE60CE17A8F}" srcOrd="8" destOrd="0" parTransId="{F2DD1601-1B76-4DE4-8B51-50C8922597C9}" sibTransId="{A50B2886-05C4-49D4-BCB8-E0D987F36BE2}"/>
    <dgm:cxn modelId="{907DF811-3E09-4B5C-98EC-7496E9A98BE7}" srcId="{615A5D04-0545-45D1-8566-DA08D8BFD34C}" destId="{EB30197E-07E9-4D69-AF51-65F3777F39A5}" srcOrd="1" destOrd="0" parTransId="{745BC2AA-05D0-41D0-97E7-A91BC3682B4F}" sibTransId="{7922F63D-D5F4-43B7-A21E-5F8BE1CD2C06}"/>
    <dgm:cxn modelId="{9741653F-11D1-49F2-BAAA-18519B8BAA52}" srcId="{615A5D04-0545-45D1-8566-DA08D8BFD34C}" destId="{DA96D21E-B6BB-44DE-938F-C66F85E62C48}" srcOrd="5" destOrd="0" parTransId="{0FA5E200-2259-49D0-8945-20D04D1B659A}" sibTransId="{B670BCA8-1A58-44BE-8114-5522050CEEF9}"/>
    <dgm:cxn modelId="{AE0E6291-5EF3-41CD-82C6-BA5D585C3E4E}" type="presOf" srcId="{AAB46D74-0D7C-4CE1-8543-716A0AC352B0}" destId="{B77052AF-D30D-4106-8E61-D97853A120C3}" srcOrd="0" destOrd="0" presId="urn:microsoft.com/office/officeart/2005/8/layout/cycle3"/>
    <dgm:cxn modelId="{5B4DAB15-1968-442D-AA84-46D6ABAE45E0}" srcId="{615A5D04-0545-45D1-8566-DA08D8BFD34C}" destId="{FEEF2218-5AF2-4410-8BC7-276BED66B6EE}" srcOrd="0" destOrd="0" parTransId="{4808CE67-6715-4D95-AB79-9381A7AAADA8}" sibTransId="{34A335BF-BB1D-40D4-9319-5437CF8255B1}"/>
    <dgm:cxn modelId="{9ECDB599-FF21-4D69-9B90-ADC95E667ADB}" type="presOf" srcId="{34A335BF-BB1D-40D4-9319-5437CF8255B1}" destId="{7EEEFEBE-E988-41CA-90D7-8766331D4B48}" srcOrd="0" destOrd="0" presId="urn:microsoft.com/office/officeart/2005/8/layout/cycle3"/>
    <dgm:cxn modelId="{A669F128-28CC-4A73-BE0B-B1D35793CC96}" type="presParOf" srcId="{54CA037B-1478-4A4F-88FD-1593D8F7BAFD}" destId="{52445FCE-837B-4E44-9FC8-4B86C20F188F}" srcOrd="0" destOrd="0" presId="urn:microsoft.com/office/officeart/2005/8/layout/cycle3"/>
    <dgm:cxn modelId="{E0B2F137-B617-436D-8893-E69296AFF276}" type="presParOf" srcId="{52445FCE-837B-4E44-9FC8-4B86C20F188F}" destId="{D1561EB6-77E7-4B05-821E-273BD11E98EB}" srcOrd="0" destOrd="0" presId="urn:microsoft.com/office/officeart/2005/8/layout/cycle3"/>
    <dgm:cxn modelId="{9056784A-8D7D-45F5-9766-0FD1A5103FD9}" type="presParOf" srcId="{52445FCE-837B-4E44-9FC8-4B86C20F188F}" destId="{7EEEFEBE-E988-41CA-90D7-8766331D4B48}" srcOrd="1" destOrd="0" presId="urn:microsoft.com/office/officeart/2005/8/layout/cycle3"/>
    <dgm:cxn modelId="{3CD69163-6ACD-4279-A56C-8F2E7113472D}" type="presParOf" srcId="{52445FCE-837B-4E44-9FC8-4B86C20F188F}" destId="{2C16F276-D199-4AD5-ACCC-D12E00631E79}" srcOrd="2" destOrd="0" presId="urn:microsoft.com/office/officeart/2005/8/layout/cycle3"/>
    <dgm:cxn modelId="{493FED84-0FC2-49A2-AC1D-693E7EEC00B6}" type="presParOf" srcId="{52445FCE-837B-4E44-9FC8-4B86C20F188F}" destId="{209DD026-9254-43C2-BBB7-A19AAFB7BFDE}" srcOrd="3" destOrd="0" presId="urn:microsoft.com/office/officeart/2005/8/layout/cycle3"/>
    <dgm:cxn modelId="{52DA6427-3145-4C4B-8C6B-CBC0BFDDD783}" type="presParOf" srcId="{52445FCE-837B-4E44-9FC8-4B86C20F188F}" destId="{B77052AF-D30D-4106-8E61-D97853A120C3}" srcOrd="4" destOrd="0" presId="urn:microsoft.com/office/officeart/2005/8/layout/cycle3"/>
    <dgm:cxn modelId="{5CCC56E7-3CA3-45C0-99D2-01F34750CD1C}" type="presParOf" srcId="{52445FCE-837B-4E44-9FC8-4B86C20F188F}" destId="{21D8BAF5-6A56-49D5-AE26-0D66F811E09B}" srcOrd="5" destOrd="0" presId="urn:microsoft.com/office/officeart/2005/8/layout/cycle3"/>
    <dgm:cxn modelId="{2AD55BE5-ECEE-46D7-92B7-1874808C3B2C}" type="presParOf" srcId="{52445FCE-837B-4E44-9FC8-4B86C20F188F}" destId="{95D23E67-DFA9-4333-AC9D-2FD9248720A4}" srcOrd="6" destOrd="0" presId="urn:microsoft.com/office/officeart/2005/8/layout/cycle3"/>
    <dgm:cxn modelId="{CB19199F-330C-453B-9B21-2419238EF4BF}" type="presParOf" srcId="{52445FCE-837B-4E44-9FC8-4B86C20F188F}" destId="{E027DA41-EE35-43D6-97EA-9F211E96BB40}" srcOrd="7" destOrd="0" presId="urn:microsoft.com/office/officeart/2005/8/layout/cycle3"/>
    <dgm:cxn modelId="{DB4675B2-1AB8-4EEA-A3C9-F024F1777D95}" type="presParOf" srcId="{52445FCE-837B-4E44-9FC8-4B86C20F188F}" destId="{83AE2F17-58EA-4C98-A235-DEA160BBD16B}" srcOrd="8" destOrd="0" presId="urn:microsoft.com/office/officeart/2005/8/layout/cycle3"/>
    <dgm:cxn modelId="{410FD8E1-722D-4508-B95F-1C8F68BABA5B}" type="presParOf" srcId="{52445FCE-837B-4E44-9FC8-4B86C20F188F}" destId="{11A99471-F451-4D37-8FD9-CD2ED93E1593}" srcOrd="9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0.35714</cdr:x>
      <cdr:y>0.09589</cdr:y>
    </cdr:from>
    <cdr:to>
      <cdr:x>0.375</cdr:x>
      <cdr:y>0.24658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 flipV="1">
          <a:off x="2880320" y="504055"/>
          <a:ext cx="144016" cy="79208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0.35714</cdr:x>
      <cdr:y>0.0411</cdr:y>
    </cdr:from>
    <cdr:to>
      <cdr:x>0.42857</cdr:x>
      <cdr:y>0.09589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880320" y="216023"/>
          <a:ext cx="5760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0.35714</cdr:x>
      <cdr:y>0.0411</cdr:y>
    </cdr:from>
    <cdr:to>
      <cdr:x>0.41964</cdr:x>
      <cdr:y>0.10959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880320" y="216023"/>
          <a:ext cx="50405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13%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0.5</cdr:x>
      <cdr:y>0.10959</cdr:y>
    </cdr:from>
    <cdr:to>
      <cdr:x>0.50893</cdr:x>
      <cdr:y>0.26027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 flipV="1">
          <a:off x="4032448" y="576063"/>
          <a:ext cx="72008" cy="79208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0.52679</cdr:x>
      <cdr:y>0.10959</cdr:y>
    </cdr:from>
    <cdr:to>
      <cdr:x>0.58036</cdr:x>
      <cdr:y>0.16438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4248472" y="576063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/>
            <a:t>0,9%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0.50893</cdr:x>
      <cdr:y>0.15068</cdr:y>
    </cdr:from>
    <cdr:to>
      <cdr:x>0.53571</cdr:x>
      <cdr:y>0.27397</cdr:y>
    </cdr:to>
    <cdr:cxnSp macro="">
      <cdr:nvCxnSpPr>
        <cdr:cNvPr id="10" name="Прямая со стрелкой 9"/>
        <cdr:cNvCxnSpPr/>
      </cdr:nvCxnSpPr>
      <cdr:spPr>
        <a:xfrm xmlns:a="http://schemas.openxmlformats.org/drawingml/2006/main" flipV="1">
          <a:off x="4104456" y="792087"/>
          <a:ext cx="216024" cy="64807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0.48844</cdr:x>
      <cdr:y>0.06446</cdr:y>
    </cdr:from>
    <cdr:to>
      <cdr:x>0.55094</cdr:x>
      <cdr:y>0.13295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3939232" y="338831"/>
          <a:ext cx="50405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/>
            <a:t>0,1%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0.51786</cdr:x>
      <cdr:y>0.21918</cdr:y>
    </cdr:from>
    <cdr:to>
      <cdr:x>0.5625</cdr:x>
      <cdr:y>0.33843</cdr:y>
    </cdr:to>
    <cdr:cxnSp macro="">
      <cdr:nvCxnSpPr>
        <cdr:cNvPr id="13" name="Прямая со стрелкой 12"/>
        <cdr:cNvCxnSpPr/>
      </cdr:nvCxnSpPr>
      <cdr:spPr>
        <a:xfrm xmlns:a="http://schemas.openxmlformats.org/drawingml/2006/main" flipV="1">
          <a:off x="4176464" y="1152127"/>
          <a:ext cx="360040" cy="62686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0.5625</cdr:x>
      <cdr:y>0.16438</cdr:y>
    </cdr:from>
    <cdr:to>
      <cdr:x>0.61607</cdr:x>
      <cdr:y>0.21918</cdr:y>
    </cdr:to>
    <cdr:sp macro="" textlink="">
      <cdr:nvSpPr>
        <cdr:cNvPr id="15" name="TextBox 1"/>
        <cdr:cNvSpPr txBox="1"/>
      </cdr:nvSpPr>
      <cdr:spPr>
        <a:xfrm xmlns:a="http://schemas.openxmlformats.org/drawingml/2006/main">
          <a:off x="4536504" y="864095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/>
            <a:t>9%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0.57143</cdr:x>
      <cdr:y>0.32877</cdr:y>
    </cdr:from>
    <cdr:to>
      <cdr:x>0.59821</cdr:x>
      <cdr:y>0.40692</cdr:y>
    </cdr:to>
    <cdr:cxnSp macro="">
      <cdr:nvCxnSpPr>
        <cdr:cNvPr id="16" name="Прямая со стрелкой 15"/>
        <cdr:cNvCxnSpPr/>
      </cdr:nvCxnSpPr>
      <cdr:spPr>
        <a:xfrm xmlns:a="http://schemas.openxmlformats.org/drawingml/2006/main" flipV="1">
          <a:off x="4608512" y="1728191"/>
          <a:ext cx="216024" cy="41084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0.58036</cdr:x>
      <cdr:y>0.27397</cdr:y>
    </cdr:from>
    <cdr:to>
      <cdr:x>0.63393</cdr:x>
      <cdr:y>0.32877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4680520" y="1440159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/>
            <a:t>6,2%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0.55357</cdr:x>
      <cdr:y>0.49113</cdr:y>
    </cdr:from>
    <cdr:to>
      <cdr:x>0.58036</cdr:x>
      <cdr:y>0.65753</cdr:y>
    </cdr:to>
    <cdr:cxnSp macro="">
      <cdr:nvCxnSpPr>
        <cdr:cNvPr id="19" name="Прямая со стрелкой 18"/>
        <cdr:cNvCxnSpPr/>
      </cdr:nvCxnSpPr>
      <cdr:spPr>
        <a:xfrm xmlns:a="http://schemas.openxmlformats.org/drawingml/2006/main" flipH="1">
          <a:off x="4464496" y="2581683"/>
          <a:ext cx="216024" cy="87470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0.52679</cdr:x>
      <cdr:y>0.65753</cdr:y>
    </cdr:from>
    <cdr:to>
      <cdr:x>0.58036</cdr:x>
      <cdr:y>0.71233</cdr:y>
    </cdr:to>
    <cdr:sp macro="" textlink="">
      <cdr:nvSpPr>
        <cdr:cNvPr id="21" name="TextBox 1"/>
        <cdr:cNvSpPr txBox="1"/>
      </cdr:nvSpPr>
      <cdr:spPr>
        <a:xfrm xmlns:a="http://schemas.openxmlformats.org/drawingml/2006/main">
          <a:off x="4248472" y="3456383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/>
            <a:t>0,5%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0.25</cdr:x>
      <cdr:y>0.67123</cdr:y>
    </cdr:from>
    <cdr:to>
      <cdr:x>0.36607</cdr:x>
      <cdr:y>0.78082</cdr:y>
    </cdr:to>
    <cdr:cxnSp macro="">
      <cdr:nvCxnSpPr>
        <cdr:cNvPr id="25" name="Прямая со стрелкой 24"/>
        <cdr:cNvCxnSpPr/>
      </cdr:nvCxnSpPr>
      <cdr:spPr>
        <a:xfrm xmlns:a="http://schemas.openxmlformats.org/drawingml/2006/main">
          <a:off x="2016224" y="3528391"/>
          <a:ext cx="936104" cy="57606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0.36607</cdr:x>
      <cdr:y>0.76585</cdr:y>
    </cdr:from>
    <cdr:to>
      <cdr:x>0.41964</cdr:x>
      <cdr:y>0.82064</cdr:y>
    </cdr:to>
    <cdr:sp macro="" textlink="">
      <cdr:nvSpPr>
        <cdr:cNvPr id="27" name="TextBox 1"/>
        <cdr:cNvSpPr txBox="1"/>
      </cdr:nvSpPr>
      <cdr:spPr>
        <a:xfrm xmlns:a="http://schemas.openxmlformats.org/drawingml/2006/main">
          <a:off x="2952328" y="4025750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/>
            <a:t>58,2%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0.07143</cdr:x>
      <cdr:y>0.20548</cdr:y>
    </cdr:from>
    <cdr:to>
      <cdr:x>0.16071</cdr:x>
      <cdr:y>0.24658</cdr:y>
    </cdr:to>
    <cdr:cxnSp macro="">
      <cdr:nvCxnSpPr>
        <cdr:cNvPr id="28" name="Прямая со стрелкой 27"/>
        <cdr:cNvCxnSpPr/>
      </cdr:nvCxnSpPr>
      <cdr:spPr>
        <a:xfrm xmlns:a="http://schemas.openxmlformats.org/drawingml/2006/main" flipH="1" flipV="1">
          <a:off x="576064" y="1080119"/>
          <a:ext cx="720080" cy="21602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0.17808</cdr:y>
    </cdr:from>
    <cdr:to>
      <cdr:x>0.0625</cdr:x>
      <cdr:y>0.24658</cdr:y>
    </cdr:to>
    <cdr:sp macro="" textlink="">
      <cdr:nvSpPr>
        <cdr:cNvPr id="30" name="TextBox 1"/>
        <cdr:cNvSpPr txBox="1"/>
      </cdr:nvSpPr>
      <cdr:spPr>
        <a:xfrm xmlns:a="http://schemas.openxmlformats.org/drawingml/2006/main">
          <a:off x="0" y="936103"/>
          <a:ext cx="50405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/>
            <a:t>10,9%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0.23214</cdr:x>
      <cdr:y>0.15068</cdr:y>
    </cdr:from>
    <cdr:to>
      <cdr:x>0.29464</cdr:x>
      <cdr:y>0.23288</cdr:y>
    </cdr:to>
    <cdr:cxnSp macro="">
      <cdr:nvCxnSpPr>
        <cdr:cNvPr id="31" name="Прямая со стрелкой 30"/>
        <cdr:cNvCxnSpPr/>
      </cdr:nvCxnSpPr>
      <cdr:spPr>
        <a:xfrm xmlns:a="http://schemas.openxmlformats.org/drawingml/2006/main" flipH="1" flipV="1">
          <a:off x="1872208" y="792087"/>
          <a:ext cx="504056" cy="43204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0.19643</cdr:x>
      <cdr:y>0.10959</cdr:y>
    </cdr:from>
    <cdr:to>
      <cdr:x>0.25893</cdr:x>
      <cdr:y>0.17808</cdr:y>
    </cdr:to>
    <cdr:sp macro="" textlink="">
      <cdr:nvSpPr>
        <cdr:cNvPr id="34" name="TextBox 1"/>
        <cdr:cNvSpPr txBox="1"/>
      </cdr:nvSpPr>
      <cdr:spPr>
        <a:xfrm xmlns:a="http://schemas.openxmlformats.org/drawingml/2006/main">
          <a:off x="1584176" y="576063"/>
          <a:ext cx="50405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/>
            <a:t>1%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0.29464</cdr:x>
      <cdr:y>0.13699</cdr:y>
    </cdr:from>
    <cdr:to>
      <cdr:x>0.30357</cdr:x>
      <cdr:y>0.20548</cdr:y>
    </cdr:to>
    <cdr:cxnSp macro="">
      <cdr:nvCxnSpPr>
        <cdr:cNvPr id="41" name="Прямая со стрелкой 40"/>
        <cdr:cNvCxnSpPr/>
      </cdr:nvCxnSpPr>
      <cdr:spPr>
        <a:xfrm xmlns:a="http://schemas.openxmlformats.org/drawingml/2006/main" flipV="1">
          <a:off x="2376264" y="720079"/>
          <a:ext cx="72008" cy="36004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0.27679</cdr:x>
      <cdr:y>0.08219</cdr:y>
    </cdr:from>
    <cdr:to>
      <cdr:x>0.33929</cdr:x>
      <cdr:y>0.13699</cdr:y>
    </cdr:to>
    <cdr:sp macro="" textlink="">
      <cdr:nvSpPr>
        <cdr:cNvPr id="44" name="TextBox 1"/>
        <cdr:cNvSpPr txBox="1"/>
      </cdr:nvSpPr>
      <cdr:spPr>
        <a:xfrm xmlns:a="http://schemas.openxmlformats.org/drawingml/2006/main">
          <a:off x="2232248" y="432047"/>
          <a:ext cx="50405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/>
            <a:t>0,01%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0.30357</cdr:x>
      <cdr:y>0.17808</cdr:y>
    </cdr:from>
    <cdr:to>
      <cdr:x>0.32143</cdr:x>
      <cdr:y>0.23288</cdr:y>
    </cdr:to>
    <cdr:cxnSp macro="">
      <cdr:nvCxnSpPr>
        <cdr:cNvPr id="45" name="Прямая со стрелкой 44"/>
        <cdr:cNvCxnSpPr/>
      </cdr:nvCxnSpPr>
      <cdr:spPr>
        <a:xfrm xmlns:a="http://schemas.openxmlformats.org/drawingml/2006/main" flipV="1">
          <a:off x="2448272" y="936103"/>
          <a:ext cx="144016" cy="28803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0.30357</cdr:x>
      <cdr:y>0.13699</cdr:y>
    </cdr:from>
    <cdr:to>
      <cdr:x>0.36607</cdr:x>
      <cdr:y>0.19178</cdr:y>
    </cdr:to>
    <cdr:sp macro="" textlink="">
      <cdr:nvSpPr>
        <cdr:cNvPr id="47" name="TextBox 1"/>
        <cdr:cNvSpPr txBox="1"/>
      </cdr:nvSpPr>
      <cdr:spPr>
        <a:xfrm xmlns:a="http://schemas.openxmlformats.org/drawingml/2006/main">
          <a:off x="2448272" y="720079"/>
          <a:ext cx="50405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/>
            <a:t>0,3%</a:t>
          </a:r>
          <a:endParaRPr lang="ru-RU" sz="14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2625" cy="340265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698" y="2"/>
            <a:ext cx="4302625" cy="340265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12FB8D11-C977-463E-AF02-8E0E09EE500B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324"/>
            <a:ext cx="4302625" cy="340264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698" y="6456324"/>
            <a:ext cx="4302625" cy="340264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D485B497-2A20-4CC1-9CB2-17383044A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074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301543" cy="339884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803" y="0"/>
            <a:ext cx="4301543" cy="339884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F7E8E6D1-B8BA-4C4B-98F6-35DEB9618FE1}" type="datetimeFigureOut">
              <a:rPr lang="ru-RU" smtClean="0"/>
              <a:pPr/>
              <a:t>13.03.2026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5" y="3228898"/>
            <a:ext cx="7941310" cy="3058954"/>
          </a:xfrm>
          <a:prstGeom prst="rect">
            <a:avLst/>
          </a:prstGeom>
        </p:spPr>
        <p:txBody>
          <a:bodyPr vert="horz" lIns="91428" tIns="45714" rIns="91428" bIns="4571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6456612"/>
            <a:ext cx="4301543" cy="339884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803" y="6456612"/>
            <a:ext cx="4301543" cy="339884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E251AE7C-263C-483F-9928-E8BB5BD753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92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AE7C-263C-483F-9928-E8BB5BD7535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201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28916-94FA-4385-8669-9C33A48D4D05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392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AE7C-263C-483F-9928-E8BB5BD75357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645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AE7C-263C-483F-9928-E8BB5BD75357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645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AE7C-263C-483F-9928-E8BB5BD75357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89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тут</a:t>
            </a: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5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7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8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59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50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41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3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2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C07A6D-2DB0-4747-BDFC-915FE9B9261C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28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620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тут</a:t>
            </a: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5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7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8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59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50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41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3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2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C07A6D-2DB0-4747-BDFC-915FE9B9261C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29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479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тут</a:t>
            </a: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5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7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8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59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50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41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3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2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C07A6D-2DB0-4747-BDFC-915FE9B9261C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30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479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тут</a:t>
            </a: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5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7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8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59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50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41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3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2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6C9C50D-4DB1-4297-928B-6D30805234FF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31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965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тут</a:t>
            </a: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5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7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8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59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50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41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3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2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6C9C50D-4DB1-4297-928B-6D30805234FF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32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139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тут</a:t>
            </a: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5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7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8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59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50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41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3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2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6C9C50D-4DB1-4297-928B-6D30805234FF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33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139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тут</a:t>
            </a: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5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7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8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59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50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41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3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2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C07A6D-2DB0-4747-BDFC-915FE9B9261C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34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18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AF07-FA0E-4C27-929A-D20E3A8D59F3}" type="datetime1">
              <a:rPr lang="ru-RU" smtClean="0"/>
              <a:t>13.03.2026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994C-D4C0-4792-B42C-86FF40A3266D}" type="datetime1">
              <a:rPr lang="ru-RU" smtClean="0"/>
              <a:t>13.03.2026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D374-B41B-49A7-B9EE-F456ABE80BBC}" type="datetime1">
              <a:rPr lang="ru-RU" smtClean="0"/>
              <a:t>13.03.2026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CA024-33A7-4083-96F4-6161C1F9B99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5568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CC00-B21C-4F18-AEDF-48D411E5272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4552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CA024-33A7-4083-96F4-6161C1F9B99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7232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14CF-B0BA-4B64-9478-B04421A7135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4418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5D51-E0DC-41B0-9CC8-7C469EEDE0C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3534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CD42-4E99-4CE7-908A-446DB3C8812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7902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0CED-8BAD-4E87-A5B8-0323FD02C3C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432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BB31-E9DD-4A25-8A9F-DBC3771E62B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7465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C6C1-2B14-483E-9928-AB9F2AEA78AC}" type="datetime1">
              <a:rPr lang="ru-RU" smtClean="0"/>
              <a:t>13.03.2026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2A09-527D-427C-8D72-CFF404A2428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7794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5BB5-75FC-41DB-98E2-0165251AEC3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6077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B37A0-CC6A-4EC4-9B2C-2E3FE21F82A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26644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D072-2294-4BB2-B71C-14FDBFAC4C0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3843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7131-9DC6-4478-B961-4CA383664FD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05764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8643A3-93C4-4DF0-9998-B530A309804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2499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8592-4DEF-48AE-BCFE-655F834E0953}" type="datetime1">
              <a:rPr lang="ru-RU" smtClean="0"/>
              <a:t>13.03.2026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20BA-0D8A-46E8-9297-CE81A705A195}" type="datetime1">
              <a:rPr lang="ru-RU" smtClean="0"/>
              <a:t>13.03.2026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E0B0-F17C-4D7C-8E0C-2D8A920A658C}" type="datetime1">
              <a:rPr lang="ru-RU" smtClean="0"/>
              <a:t>13.03.2026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9F01-5B7B-41C3-89FE-0CB395159ACC}" type="datetime1">
              <a:rPr lang="ru-RU" smtClean="0"/>
              <a:t>13.03.2026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3EBC-02EC-4387-B854-6671AE0C26E2}" type="datetime1">
              <a:rPr lang="ru-RU" smtClean="0"/>
              <a:t>13.03.2026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594A-0DA9-4126-8501-356A14A1D884}" type="datetime1">
              <a:rPr lang="ru-RU" smtClean="0"/>
              <a:t>13.03.2026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4F0D-25D5-448B-9A1D-48D4124CDBA4}" type="datetime1">
              <a:rPr lang="ru-RU" smtClean="0"/>
              <a:t>13.03.2026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92A2F60-BCF0-447B-9034-4A8FE67B3B10}" type="datetime1">
              <a:rPr lang="ru-RU" smtClean="0"/>
              <a:t>13.03.2026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806" r:id="rId12"/>
  </p:sldLayoutIdLst>
  <p:transition spd="slow">
    <p:wipe/>
  </p:transition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2A09-527D-427C-8D72-CFF404A2428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8003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</p:sldLayoutIdLst>
  <p:hf hdr="0" ftr="0" dt="0"/>
  <p:txStyles>
    <p:titleStyle>
      <a:lvl1pPr algn="ctr" defTabSz="844083" rtl="0" eaLnBrk="1" latinLnBrk="0" hangingPunct="1"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844083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844083" rtl="0" eaLnBrk="1" latinLnBrk="0" hangingPunct="1">
        <a:spcBef>
          <a:spcPct val="20000"/>
        </a:spcBef>
        <a:buFont typeface="Arial" pitchFamily="34" charset="0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spcBef>
          <a:spcPct val="20000"/>
        </a:spcBef>
        <a:buFont typeface="Arial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spcBef>
          <a:spcPct val="20000"/>
        </a:spcBef>
        <a:buFont typeface="Arial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16.png"/><Relationship Id="rId10" Type="http://schemas.openxmlformats.org/officeDocument/2006/relationships/image" Target="../media/image34.jpe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9.png"/><Relationship Id="rId5" Type="http://schemas.openxmlformats.org/officeDocument/2006/relationships/image" Target="../media/image16.png"/><Relationship Id="rId10" Type="http://schemas.openxmlformats.org/officeDocument/2006/relationships/image" Target="../media/image38.jpe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2.png"/><Relationship Id="rId5" Type="http://schemas.openxmlformats.org/officeDocument/2006/relationships/image" Target="../media/image16.png"/><Relationship Id="rId10" Type="http://schemas.openxmlformats.org/officeDocument/2006/relationships/image" Target="../media/image41.jpe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4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12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Relationship Id="rId1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4.xml"/><Relationship Id="rId5" Type="http://schemas.microsoft.com/office/2007/relationships/hdphoto" Target="../media/hdphoto5.wdp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5.xml"/><Relationship Id="rId5" Type="http://schemas.microsoft.com/office/2007/relationships/hdphoto" Target="../media/hdphoto5.wdp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microsoft.com/office/2007/relationships/hdphoto" Target="../media/hdphoto5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098" y="4797152"/>
            <a:ext cx="8640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 подготовлен на основании:</a:t>
            </a:r>
            <a:b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решения СОВЕТА БАЛЕЙСКОГО </a:t>
            </a:r>
          </a:p>
          <a:p>
            <a:pPr algn="ctr"/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ОКРУГА</a:t>
            </a:r>
          </a:p>
          <a:p>
            <a:pPr algn="ctr"/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 бюджете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БАЛЕЙСКОГО  МУНИЦИПАЛЬНОГО ОКРУГА</a:t>
            </a:r>
          </a:p>
          <a:p>
            <a:pPr algn="ctr"/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2026 год и на плановый период 2027 и 2028 годов»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39752" y="0"/>
            <a:ext cx="62270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cap="all" dirty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 </a:t>
            </a:r>
            <a:r>
              <a:rPr lang="ru-RU" sz="36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231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БАЛЕЙСКИЙ</a:t>
            </a:r>
            <a:r>
              <a:rPr lang="ru-RU" sz="3600" b="1" cap="all" dirty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 </a:t>
            </a:r>
            <a:r>
              <a:rPr lang="ru-RU" sz="36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 округ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39552" y="2348880"/>
            <a:ext cx="5472608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</a:t>
            </a:r>
          </a:p>
          <a:p>
            <a:pPr algn="ctr"/>
            <a:r>
              <a:rPr lang="ru-RU" sz="54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23812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67" r="9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459310"/>
            <a:ext cx="3588339" cy="2308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571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03" y="188640"/>
            <a:ext cx="8928992" cy="8936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приоритеты бюджетной и налоговой политики Балейского муниципального округа</a:t>
            </a:r>
          </a:p>
        </p:txBody>
      </p:sp>
      <p:sp>
        <p:nvSpPr>
          <p:cNvPr id="5" name="AutoShape 64"/>
          <p:cNvSpPr>
            <a:spLocks noChangeArrowheads="1"/>
          </p:cNvSpPr>
          <p:nvPr/>
        </p:nvSpPr>
        <p:spPr bwMode="gray">
          <a:xfrm rot="18754339">
            <a:off x="5148816" y="2596885"/>
            <a:ext cx="792163" cy="283108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66"/>
          <p:cNvSpPr>
            <a:spLocks noChangeArrowheads="1"/>
          </p:cNvSpPr>
          <p:nvPr/>
        </p:nvSpPr>
        <p:spPr bwMode="gray">
          <a:xfrm rot="13561200">
            <a:off x="3239932" y="2512728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67"/>
          <p:cNvSpPr>
            <a:spLocks noChangeArrowheads="1"/>
          </p:cNvSpPr>
          <p:nvPr/>
        </p:nvSpPr>
        <p:spPr bwMode="gray">
          <a:xfrm rot="5400000">
            <a:off x="4062646" y="4665965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AutoShape 68"/>
          <p:cNvSpPr>
            <a:spLocks noChangeArrowheads="1"/>
          </p:cNvSpPr>
          <p:nvPr/>
        </p:nvSpPr>
        <p:spPr bwMode="gray">
          <a:xfrm rot="1252062">
            <a:off x="5329412" y="3911031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69"/>
          <p:cNvSpPr>
            <a:spLocks noChangeArrowheads="1"/>
          </p:cNvSpPr>
          <p:nvPr/>
        </p:nvSpPr>
        <p:spPr bwMode="gray">
          <a:xfrm rot="9734088">
            <a:off x="2997199" y="3922293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Oval 70"/>
          <p:cNvSpPr>
            <a:spLocks noChangeArrowheads="1"/>
          </p:cNvSpPr>
          <p:nvPr/>
        </p:nvSpPr>
        <p:spPr bwMode="gray">
          <a:xfrm>
            <a:off x="2643188" y="1690688"/>
            <a:ext cx="3743325" cy="3744912"/>
          </a:xfrm>
          <a:prstGeom prst="ellipse">
            <a:avLst/>
          </a:prstGeom>
          <a:noFill/>
          <a:ln w="38100" algn="ctr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2" name="Oval 72"/>
          <p:cNvSpPr>
            <a:spLocks noChangeArrowheads="1"/>
          </p:cNvSpPr>
          <p:nvPr/>
        </p:nvSpPr>
        <p:spPr bwMode="gray">
          <a:xfrm>
            <a:off x="4278545" y="5255419"/>
            <a:ext cx="360363" cy="360362"/>
          </a:xfrm>
          <a:prstGeom prst="ellipse">
            <a:avLst/>
          </a:prstGeom>
          <a:gradFill rotWithShape="1">
            <a:gsLst>
              <a:gs pos="0">
                <a:srgbClr val="4DC9B1"/>
              </a:gs>
              <a:gs pos="100000">
                <a:srgbClr val="4DC9B1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Text Box 74"/>
          <p:cNvSpPr txBox="1">
            <a:spLocks noChangeArrowheads="1"/>
          </p:cNvSpPr>
          <p:nvPr/>
        </p:nvSpPr>
        <p:spPr bwMode="auto">
          <a:xfrm>
            <a:off x="6090500" y="1597523"/>
            <a:ext cx="2790084" cy="92333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муниципальным 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долгом</a:t>
            </a:r>
          </a:p>
        </p:txBody>
      </p:sp>
      <p:sp>
        <p:nvSpPr>
          <p:cNvPr id="14" name="Text Box 75"/>
          <p:cNvSpPr txBox="1">
            <a:spLocks noChangeArrowheads="1"/>
          </p:cNvSpPr>
          <p:nvPr/>
        </p:nvSpPr>
        <p:spPr bwMode="auto">
          <a:xfrm flipH="1">
            <a:off x="107499" y="1196752"/>
            <a:ext cx="2989181" cy="1477328"/>
          </a:xfrm>
          <a:prstGeom prst="rect">
            <a:avLst/>
          </a:prstGeom>
          <a:solidFill>
            <a:srgbClr val="FFFFCC"/>
          </a:solidFill>
          <a:ln>
            <a:solidFill>
              <a:srgbClr val="FFFF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и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устойчивости бюджетной системы муниципального округа</a:t>
            </a:r>
          </a:p>
        </p:txBody>
      </p:sp>
      <p:sp>
        <p:nvSpPr>
          <p:cNvPr id="15" name="Text Box 76"/>
          <p:cNvSpPr txBox="1">
            <a:spLocks noChangeArrowheads="1"/>
          </p:cNvSpPr>
          <p:nvPr/>
        </p:nvSpPr>
        <p:spPr bwMode="auto">
          <a:xfrm>
            <a:off x="6405445" y="3586956"/>
            <a:ext cx="2559043" cy="120032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прозрачности 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и бюджетного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процесса</a:t>
            </a:r>
          </a:p>
        </p:txBody>
      </p:sp>
      <p:sp>
        <p:nvSpPr>
          <p:cNvPr id="17" name="Text Box 78"/>
          <p:cNvSpPr txBox="1">
            <a:spLocks noChangeArrowheads="1"/>
          </p:cNvSpPr>
          <p:nvPr/>
        </p:nvSpPr>
        <p:spPr bwMode="auto">
          <a:xfrm>
            <a:off x="43777" y="3657101"/>
            <a:ext cx="2643188" cy="92333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бюджетных расходов</a:t>
            </a:r>
          </a:p>
        </p:txBody>
      </p:sp>
      <p:sp>
        <p:nvSpPr>
          <p:cNvPr id="18" name="Text Box 79"/>
          <p:cNvSpPr txBox="1">
            <a:spLocks noChangeArrowheads="1"/>
          </p:cNvSpPr>
          <p:nvPr/>
        </p:nvSpPr>
        <p:spPr bwMode="auto">
          <a:xfrm>
            <a:off x="887493" y="5615781"/>
            <a:ext cx="7174465" cy="369332"/>
          </a:xfrm>
          <a:prstGeom prst="rect">
            <a:avLst/>
          </a:prstGeom>
          <a:solidFill>
            <a:srgbClr val="99FF99"/>
          </a:solidFill>
          <a:ln>
            <a:solidFill>
              <a:srgbClr val="00CC99"/>
            </a:solidFill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программного метода планирования расходов</a:t>
            </a:r>
          </a:p>
        </p:txBody>
      </p:sp>
      <p:sp>
        <p:nvSpPr>
          <p:cNvPr id="20" name="Oval 84"/>
          <p:cNvSpPr>
            <a:spLocks noChangeArrowheads="1"/>
          </p:cNvSpPr>
          <p:nvPr/>
        </p:nvSpPr>
        <p:spPr bwMode="gray">
          <a:xfrm>
            <a:off x="6053442" y="4118766"/>
            <a:ext cx="360362" cy="360363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6699FF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Oval 87"/>
          <p:cNvSpPr>
            <a:spLocks noChangeArrowheads="1"/>
          </p:cNvSpPr>
          <p:nvPr/>
        </p:nvSpPr>
        <p:spPr bwMode="gray">
          <a:xfrm>
            <a:off x="5725493" y="2175453"/>
            <a:ext cx="360362" cy="36036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Oval 90"/>
          <p:cNvSpPr>
            <a:spLocks noChangeArrowheads="1"/>
          </p:cNvSpPr>
          <p:nvPr/>
        </p:nvSpPr>
        <p:spPr bwMode="gray">
          <a:xfrm>
            <a:off x="3096681" y="2091679"/>
            <a:ext cx="360362" cy="360363"/>
          </a:xfrm>
          <a:prstGeom prst="ellipse">
            <a:avLst/>
          </a:prstGeom>
          <a:gradFill rotWithShape="1">
            <a:gsLst>
              <a:gs pos="0">
                <a:srgbClr val="EDD947"/>
              </a:gs>
              <a:gs pos="100000">
                <a:srgbClr val="EDD947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3" name="Oval 93"/>
          <p:cNvSpPr>
            <a:spLocks noChangeArrowheads="1"/>
          </p:cNvSpPr>
          <p:nvPr/>
        </p:nvSpPr>
        <p:spPr bwMode="gray">
          <a:xfrm>
            <a:off x="2686965" y="4068762"/>
            <a:ext cx="360362" cy="360363"/>
          </a:xfrm>
          <a:prstGeom prst="ellipse">
            <a:avLst/>
          </a:prstGeom>
          <a:gradFill rotWithShape="1">
            <a:gsLst>
              <a:gs pos="0">
                <a:srgbClr val="82B820"/>
              </a:gs>
              <a:gs pos="100000">
                <a:srgbClr val="82B820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4" name="Group 95"/>
          <p:cNvGrpSpPr>
            <a:grpSpLocks/>
          </p:cNvGrpSpPr>
          <p:nvPr/>
        </p:nvGrpSpPr>
        <p:grpSpPr bwMode="auto">
          <a:xfrm>
            <a:off x="3429000" y="2503488"/>
            <a:ext cx="2160588" cy="2160587"/>
            <a:chOff x="2238" y="1769"/>
            <a:chExt cx="1361" cy="1361"/>
          </a:xfrm>
        </p:grpSpPr>
        <p:sp>
          <p:nvSpPr>
            <p:cNvPr id="25" name="Oval 96"/>
            <p:cNvSpPr>
              <a:spLocks noChangeArrowheads="1"/>
            </p:cNvSpPr>
            <p:nvPr/>
          </p:nvSpPr>
          <p:spPr bwMode="gray">
            <a:xfrm>
              <a:off x="2238" y="1769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tint val="42353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tint val="42353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6" name="Oval 97"/>
            <p:cNvSpPr>
              <a:spLocks noChangeArrowheads="1"/>
            </p:cNvSpPr>
            <p:nvPr/>
          </p:nvSpPr>
          <p:spPr bwMode="gray">
            <a:xfrm>
              <a:off x="2327" y="1858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54118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7" name="Oval 98"/>
            <p:cNvSpPr>
              <a:spLocks noChangeArrowheads="1"/>
            </p:cNvSpPr>
            <p:nvPr/>
          </p:nvSpPr>
          <p:spPr bwMode="gray">
            <a:xfrm>
              <a:off x="2328" y="1860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63529"/>
                    <a:invGamma/>
                  </a:srgbClr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8" name="Oval 99"/>
            <p:cNvSpPr>
              <a:spLocks noChangeArrowheads="1"/>
            </p:cNvSpPr>
            <p:nvPr/>
          </p:nvSpPr>
          <p:spPr bwMode="gray">
            <a:xfrm>
              <a:off x="2391" y="1917"/>
              <a:ext cx="1065" cy="106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grpSp>
          <p:nvGrpSpPr>
            <p:cNvPr id="29" name="Group 100"/>
            <p:cNvGrpSpPr>
              <a:grpSpLocks/>
            </p:cNvGrpSpPr>
            <p:nvPr/>
          </p:nvGrpSpPr>
          <p:grpSpPr bwMode="auto">
            <a:xfrm>
              <a:off x="2410" y="1929"/>
              <a:ext cx="1031" cy="1031"/>
              <a:chOff x="4166" y="1706"/>
              <a:chExt cx="1252" cy="1252"/>
            </a:xfrm>
          </p:grpSpPr>
          <p:sp>
            <p:nvSpPr>
              <p:cNvPr id="31" name="Oval 101"/>
              <p:cNvSpPr>
                <a:spLocks noChangeArrowheads="1"/>
              </p:cNvSpPr>
              <p:nvPr/>
            </p:nvSpPr>
            <p:spPr bwMode="auto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2" name="Oval 102"/>
              <p:cNvSpPr>
                <a:spLocks noChangeArrowheads="1"/>
              </p:cNvSpPr>
              <p:nvPr/>
            </p:nvSpPr>
            <p:spPr bwMode="auto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3" name="Oval 103"/>
              <p:cNvSpPr>
                <a:spLocks noChangeArrowheads="1"/>
              </p:cNvSpPr>
              <p:nvPr/>
            </p:nvSpPr>
            <p:spPr bwMode="auto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4" name="Oval 104"/>
              <p:cNvSpPr>
                <a:spLocks noChangeArrowheads="1"/>
              </p:cNvSpPr>
              <p:nvPr/>
            </p:nvSpPr>
            <p:spPr bwMode="auto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954787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54261"/>
            <a:ext cx="9159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n w="1905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Балейского муниципального округа</a:t>
            </a:r>
          </a:p>
        </p:txBody>
      </p: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755576" y="1542265"/>
            <a:ext cx="7056784" cy="1189476"/>
            <a:chOff x="624" y="1152"/>
            <a:chExt cx="2928" cy="720"/>
          </a:xfrm>
        </p:grpSpPr>
        <p:sp>
          <p:nvSpPr>
            <p:cNvPr id="14" name="Rectangle 6"/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grpSp>
          <p:nvGrpSpPr>
            <p:cNvPr id="15" name="Group 7"/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32" name="Oval 8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3" name="Rectangle 9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Oval 10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" name="Oval 11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6" name="Rectangle 12"/>
            <p:cNvSpPr>
              <a:spLocks noChangeArrowheads="1"/>
            </p:cNvSpPr>
            <p:nvPr/>
          </p:nvSpPr>
          <p:spPr bwMode="gray">
            <a:xfrm rot="3419336">
              <a:off x="1776" y="1152"/>
              <a:ext cx="672" cy="672"/>
            </a:xfrm>
            <a:prstGeom prst="rect">
              <a:avLst/>
            </a:prstGeom>
            <a:solidFill>
              <a:srgbClr val="5491D4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5491D4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grpSp>
          <p:nvGrpSpPr>
            <p:cNvPr id="17" name="Group 13"/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28" name="Oval 14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" name="Rectangle 15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0" name="Oval 16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" name="Oval 17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8" name="Rectangle 18"/>
            <p:cNvSpPr>
              <a:spLocks noChangeArrowheads="1"/>
            </p:cNvSpPr>
            <p:nvPr/>
          </p:nvSpPr>
          <p:spPr bwMode="gray">
            <a:xfrm rot="3419336">
              <a:off x="2880" y="1152"/>
              <a:ext cx="672" cy="672"/>
            </a:xfrm>
            <a:prstGeom prst="rect">
              <a:avLst/>
            </a:prstGeom>
            <a:solidFill>
              <a:srgbClr val="99CC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</p:grpSp>
      <p:sp>
        <p:nvSpPr>
          <p:cNvPr id="40" name="Text Box 25"/>
          <p:cNvSpPr txBox="1">
            <a:spLocks noChangeArrowheads="1"/>
          </p:cNvSpPr>
          <p:nvPr/>
        </p:nvSpPr>
        <p:spPr bwMode="gray">
          <a:xfrm>
            <a:off x="862943" y="1858808"/>
            <a:ext cx="147091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</a:t>
            </a:r>
          </a:p>
          <a:p>
            <a:pPr algn="ctr"/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25"/>
          <p:cNvSpPr txBox="1">
            <a:spLocks noChangeArrowheads="1"/>
          </p:cNvSpPr>
          <p:nvPr/>
        </p:nvSpPr>
        <p:spPr bwMode="gray">
          <a:xfrm>
            <a:off x="3589494" y="1822709"/>
            <a:ext cx="173220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</a:t>
            </a:r>
          </a:p>
          <a:p>
            <a:pPr algn="ctr"/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5"/>
          <p:cNvSpPr txBox="1">
            <a:spLocks noChangeArrowheads="1"/>
          </p:cNvSpPr>
          <p:nvPr/>
        </p:nvSpPr>
        <p:spPr bwMode="gray">
          <a:xfrm>
            <a:off x="6156176" y="1832159"/>
            <a:ext cx="20188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</a:t>
            </a:r>
          </a:p>
          <a:p>
            <a:pPr algn="ctr"/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</a:t>
            </a:r>
            <a:endParaRPr 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AutoShape 4"/>
          <p:cNvSpPr>
            <a:spLocks noChangeArrowheads="1"/>
          </p:cNvSpPr>
          <p:nvPr/>
        </p:nvSpPr>
        <p:spPr bwMode="auto">
          <a:xfrm>
            <a:off x="107502" y="3082008"/>
            <a:ext cx="3035683" cy="3155303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 физических лиц;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добычу полезных ископаемых;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Акцизы на нефтепродукты;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пошлина;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по упрощенной системе налогообложения;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с/х налог;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Налог, взимаемый в связи с применением патентной системы налогообложения.</a:t>
            </a:r>
          </a:p>
        </p:txBody>
      </p:sp>
      <p:sp>
        <p:nvSpPr>
          <p:cNvPr id="44" name="AutoShape 4"/>
          <p:cNvSpPr>
            <a:spLocks noChangeArrowheads="1"/>
          </p:cNvSpPr>
          <p:nvPr/>
        </p:nvSpPr>
        <p:spPr bwMode="auto">
          <a:xfrm>
            <a:off x="6267187" y="3082008"/>
            <a:ext cx="2711896" cy="3155304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в бюджет денежные средства на безвозвратной и безвозмездной основе из бюджетов других уровней (межбюджетные трансферты в виде дотаций, субсидий, субвенций), а также перечисления от физических и юридических лиц.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b="1" dirty="0"/>
          </a:p>
        </p:txBody>
      </p:sp>
      <p:sp>
        <p:nvSpPr>
          <p:cNvPr id="45" name="AutoShape 4"/>
          <p:cNvSpPr>
            <a:spLocks noChangeArrowheads="1"/>
          </p:cNvSpPr>
          <p:nvPr/>
        </p:nvSpPr>
        <p:spPr bwMode="auto">
          <a:xfrm>
            <a:off x="3143186" y="3083308"/>
            <a:ext cx="3124002" cy="3154004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сдачи в аренду  муниципального имущества;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аренды земельных участков;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штрафных санкций;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окружающую среду;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продажи муниципального имущества;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41001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179512" y="23307"/>
            <a:ext cx="8208912" cy="896453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</a:t>
            </a:r>
          </a:p>
          <a:p>
            <a:r>
              <a:rPr lang="ru-RU" sz="2400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Балейского муниципального округа</a:t>
            </a:r>
          </a:p>
        </p:txBody>
      </p:sp>
      <p:sp>
        <p:nvSpPr>
          <p:cNvPr id="17" name="AutoShape 29"/>
          <p:cNvSpPr>
            <a:spLocks noChangeArrowheads="1"/>
          </p:cNvSpPr>
          <p:nvPr/>
        </p:nvSpPr>
        <p:spPr bwMode="gray">
          <a:xfrm flipH="1">
            <a:off x="2699790" y="1018780"/>
            <a:ext cx="5475711" cy="1864109"/>
          </a:xfrm>
          <a:prstGeom prst="homePlate">
            <a:avLst>
              <a:gd name="adj" fmla="val 37730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marL="137160" indent="0" algn="ctr">
              <a:buFont typeface="Wingdings 2"/>
              <a:buNone/>
            </a:pP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в сумме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1 180 436 685</a:t>
            </a:r>
            <a:r>
              <a:rPr lang="ru-RU" b="1" dirty="0"/>
              <a:t>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76 копеек;</a:t>
            </a:r>
          </a:p>
          <a:p>
            <a:pPr marL="137160" indent="0" algn="ctr">
              <a:buFont typeface="Wingdings 2"/>
              <a:buNone/>
            </a:pP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сумме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1 180 436 685</a:t>
            </a:r>
            <a:r>
              <a:rPr lang="ru-RU" b="1" dirty="0"/>
              <a:t>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76 копеек;</a:t>
            </a:r>
          </a:p>
          <a:p>
            <a:pPr marL="137160" indent="0" algn="ctr">
              <a:buNone/>
            </a:pP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 в сумме 0 рублей 00 копеек. </a:t>
            </a:r>
          </a:p>
        </p:txBody>
      </p:sp>
      <p:sp>
        <p:nvSpPr>
          <p:cNvPr id="18" name="AutoShape 22"/>
          <p:cNvSpPr>
            <a:spLocks noChangeArrowheads="1"/>
          </p:cNvSpPr>
          <p:nvPr/>
        </p:nvSpPr>
        <p:spPr bwMode="gray">
          <a:xfrm flipH="1">
            <a:off x="1844818" y="2924945"/>
            <a:ext cx="6330684" cy="1507444"/>
          </a:xfrm>
          <a:prstGeom prst="homePlate">
            <a:avLst>
              <a:gd name="adj" fmla="val 3908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marL="137160" indent="0" algn="ctr">
              <a:buFont typeface="Wingdings 2"/>
              <a:buNone/>
            </a:pP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Font typeface="Wingdings 2"/>
              <a:buNone/>
            </a:pP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в сумме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1 319 177 261 рубль 44 копейки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37160" indent="0" algn="ctr">
              <a:buFont typeface="Wingdings 2"/>
              <a:buNone/>
            </a:pP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сумме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1 319 177 261 рубль 44 копейки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37160" indent="0" algn="ctr">
              <a:buNone/>
            </a:pP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 в </a:t>
            </a:r>
            <a:r>
              <a:rPr lang="ru-RU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сумме</a:t>
            </a:r>
            <a:r>
              <a:rPr lang="ru-RU" b="1" dirty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00 копеек</a:t>
            </a:r>
          </a:p>
          <a:p>
            <a:pPr marL="137160" indent="0" algn="ctr">
              <a:buNone/>
            </a:pP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u="sng" dirty="0">
              <a:ln w="1905">
                <a:noFill/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15"/>
          <p:cNvSpPr>
            <a:spLocks noChangeArrowheads="1"/>
          </p:cNvSpPr>
          <p:nvPr/>
        </p:nvSpPr>
        <p:spPr bwMode="gray">
          <a:xfrm flipH="1">
            <a:off x="848419" y="4476556"/>
            <a:ext cx="7327083" cy="1585665"/>
          </a:xfrm>
          <a:prstGeom prst="homePlate">
            <a:avLst>
              <a:gd name="adj" fmla="val 44955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marL="137160" indent="0" algn="ctr">
              <a:buFont typeface="Wingdings 2"/>
              <a:buNone/>
            </a:pP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anose="02020603050405020304" pitchFamily="18" charset="0"/>
              </a:rPr>
              <a:t>Доходы в сумме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739 891 874 рубля 30 копеек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37160" indent="0" algn="ctr">
              <a:buFont typeface="Wingdings 2"/>
              <a:buNone/>
            </a:pP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сумме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739 891 874 рубля 30 копеек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37160" indent="0" algn="ctr">
              <a:buNone/>
            </a:pP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в сумме 0 рублей 00 копеек</a:t>
            </a:r>
          </a:p>
        </p:txBody>
      </p:sp>
      <p:grpSp>
        <p:nvGrpSpPr>
          <p:cNvPr id="20" name="Group 25"/>
          <p:cNvGrpSpPr>
            <a:grpSpLocks/>
          </p:cNvGrpSpPr>
          <p:nvPr/>
        </p:nvGrpSpPr>
        <p:grpSpPr bwMode="auto">
          <a:xfrm>
            <a:off x="2339752" y="1992226"/>
            <a:ext cx="228600" cy="228600"/>
            <a:chOff x="2016" y="1920"/>
            <a:chExt cx="1680" cy="1680"/>
          </a:xfrm>
        </p:grpSpPr>
        <p:sp>
          <p:nvSpPr>
            <p:cNvPr id="21" name="Oval 2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Freeform 2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6600">
                    <a:gamma/>
                    <a:tint val="0"/>
                    <a:invGamma/>
                  </a:srgbClr>
                </a:gs>
                <a:gs pos="100000">
                  <a:srgbClr val="FF6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23" name="AutoShape 28"/>
          <p:cNvCxnSpPr>
            <a:cxnSpLocks noChangeShapeType="1"/>
          </p:cNvCxnSpPr>
          <p:nvPr/>
        </p:nvCxnSpPr>
        <p:spPr bwMode="gray">
          <a:xfrm flipH="1">
            <a:off x="2444448" y="1521419"/>
            <a:ext cx="1587" cy="434975"/>
          </a:xfrm>
          <a:prstGeom prst="straightConnector1">
            <a:avLst/>
          </a:prstGeom>
          <a:noFill/>
          <a:ln w="38100" cap="rnd">
            <a:solidFill>
              <a:srgbClr val="B67FF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 Box 24"/>
          <p:cNvSpPr txBox="1">
            <a:spLocks noChangeArrowheads="1"/>
          </p:cNvSpPr>
          <p:nvPr/>
        </p:nvSpPr>
        <p:spPr bwMode="gray">
          <a:xfrm>
            <a:off x="1487272" y="1018780"/>
            <a:ext cx="1309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BE02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год</a:t>
            </a:r>
            <a:endParaRPr lang="en-US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BE022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18"/>
          <p:cNvGrpSpPr>
            <a:grpSpLocks/>
          </p:cNvGrpSpPr>
          <p:nvPr/>
        </p:nvGrpSpPr>
        <p:grpSpPr bwMode="auto">
          <a:xfrm>
            <a:off x="1534690" y="3715956"/>
            <a:ext cx="228600" cy="228600"/>
            <a:chOff x="2016" y="1920"/>
            <a:chExt cx="1680" cy="1680"/>
          </a:xfrm>
        </p:grpSpPr>
        <p:sp>
          <p:nvSpPr>
            <p:cNvPr id="26" name="Oval 19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3399FF"/>
                </a:gs>
                <a:gs pos="100000">
                  <a:srgbClr val="3399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Freeform 20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3399FF">
                    <a:gamma/>
                    <a:tint val="3137"/>
                    <a:invGamma/>
                  </a:srgbClr>
                </a:gs>
                <a:gs pos="100000">
                  <a:srgbClr val="3399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28" name="AutoShape 21"/>
          <p:cNvCxnSpPr>
            <a:cxnSpLocks noChangeShapeType="1"/>
          </p:cNvCxnSpPr>
          <p:nvPr/>
        </p:nvCxnSpPr>
        <p:spPr bwMode="gray">
          <a:xfrm flipH="1">
            <a:off x="1647403" y="3208636"/>
            <a:ext cx="1587" cy="434975"/>
          </a:xfrm>
          <a:prstGeom prst="straightConnector1">
            <a:avLst/>
          </a:prstGeom>
          <a:noFill/>
          <a:ln w="38100" cap="rnd">
            <a:solidFill>
              <a:srgbClr val="86CEF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 Box 17"/>
          <p:cNvSpPr txBox="1">
            <a:spLocks noChangeArrowheads="1"/>
          </p:cNvSpPr>
          <p:nvPr/>
        </p:nvSpPr>
        <p:spPr bwMode="gray">
          <a:xfrm>
            <a:off x="739409" y="2655356"/>
            <a:ext cx="1309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6CE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ln>
                  <a:solidFill>
                    <a:srgbClr val="2316D2"/>
                  </a:solidFill>
                </a:ln>
                <a:solidFill>
                  <a:srgbClr val="00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400" b="1" dirty="0">
                <a:ln>
                  <a:solidFill>
                    <a:srgbClr val="2316D2"/>
                  </a:solidFill>
                </a:ln>
                <a:solidFill>
                  <a:srgbClr val="00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 год</a:t>
            </a:r>
            <a:endParaRPr lang="en-US" sz="2400" b="1" dirty="0">
              <a:ln>
                <a:solidFill>
                  <a:srgbClr val="2316D2"/>
                </a:solidFill>
              </a:ln>
              <a:solidFill>
                <a:srgbClr val="0099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11"/>
          <p:cNvGrpSpPr>
            <a:grpSpLocks/>
          </p:cNvGrpSpPr>
          <p:nvPr/>
        </p:nvGrpSpPr>
        <p:grpSpPr bwMode="auto">
          <a:xfrm>
            <a:off x="510809" y="5255198"/>
            <a:ext cx="228600" cy="228600"/>
            <a:chOff x="2016" y="1920"/>
            <a:chExt cx="1680" cy="1680"/>
          </a:xfrm>
        </p:grpSpPr>
        <p:sp>
          <p:nvSpPr>
            <p:cNvPr id="31" name="Oval 12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2D365"/>
                </a:gs>
                <a:gs pos="100000">
                  <a:srgbClr val="92D365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Freeform 13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92D365">
                    <a:gamma/>
                    <a:tint val="0"/>
                    <a:invGamma/>
                  </a:srgbClr>
                </a:gs>
                <a:gs pos="100000">
                  <a:srgbClr val="92D36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33" name="AutoShape 14"/>
          <p:cNvCxnSpPr>
            <a:cxnSpLocks noChangeShapeType="1"/>
          </p:cNvCxnSpPr>
          <p:nvPr/>
        </p:nvCxnSpPr>
        <p:spPr bwMode="gray">
          <a:xfrm flipH="1">
            <a:off x="618192" y="4692082"/>
            <a:ext cx="1587" cy="442913"/>
          </a:xfrm>
          <a:prstGeom prst="straightConnector1">
            <a:avLst/>
          </a:prstGeom>
          <a:noFill/>
          <a:ln w="38100" cap="rnd">
            <a:solidFill>
              <a:srgbClr val="92D365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 Box 10"/>
          <p:cNvSpPr txBox="1">
            <a:spLocks noChangeArrowheads="1"/>
          </p:cNvSpPr>
          <p:nvPr/>
        </p:nvSpPr>
        <p:spPr bwMode="gray">
          <a:xfrm>
            <a:off x="28361" y="4230417"/>
            <a:ext cx="1309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2D3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18BE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18BE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 год</a:t>
            </a:r>
            <a:endParaRPr lang="en-US" sz="2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18BE0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30578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107504" y="116632"/>
            <a:ext cx="8115472" cy="7263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поступления доходов </a:t>
            </a:r>
          </a:p>
          <a:p>
            <a:r>
              <a:rPr lang="ru-RU" sz="2400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Балейского муниципального округа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64288" y="908720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13</a:t>
            </a:fld>
            <a:endParaRPr lang="ru-RU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7004324"/>
              </p:ext>
            </p:extLst>
          </p:nvPr>
        </p:nvGraphicFramePr>
        <p:xfrm>
          <a:off x="467544" y="1412776"/>
          <a:ext cx="828092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117208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225485603"/>
              </p:ext>
            </p:extLst>
          </p:nvPr>
        </p:nvGraphicFramePr>
        <p:xfrm>
          <a:off x="179512" y="1628800"/>
          <a:ext cx="8136904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4096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u="sng" dirty="0">
                <a:ln w="190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Балейского муниципального округа в 2025 году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306185"/>
              </p:ext>
            </p:extLst>
          </p:nvPr>
        </p:nvGraphicFramePr>
        <p:xfrm>
          <a:off x="3563888" y="980728"/>
          <a:ext cx="1872208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666810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</a:p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1 536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687,44</a:t>
                      </a:r>
                    </a:p>
                  </a:txBody>
                  <a:tcPr>
                    <a:solidFill>
                      <a:srgbClr val="EDAD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66803" y="1048087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59240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4096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u="sng" dirty="0">
                <a:ln w="190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Балейского муниципального округа в 2026 году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180956831"/>
              </p:ext>
            </p:extLst>
          </p:nvPr>
        </p:nvGraphicFramePr>
        <p:xfrm>
          <a:off x="156130" y="1700808"/>
          <a:ext cx="8448317" cy="4935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810401"/>
              </p:ext>
            </p:extLst>
          </p:nvPr>
        </p:nvGraphicFramePr>
        <p:xfrm>
          <a:off x="3707904" y="945455"/>
          <a:ext cx="1728192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611337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</a:p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1 180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436,69</a:t>
                      </a:r>
                    </a:p>
                  </a:txBody>
                  <a:tcPr>
                    <a:solidFill>
                      <a:srgbClr val="EDAD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63802" y="1048087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615920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4096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u="sng" dirty="0">
                <a:ln w="190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Балейского муниципального округа в 2027 году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938641925"/>
              </p:ext>
            </p:extLst>
          </p:nvPr>
        </p:nvGraphicFramePr>
        <p:xfrm>
          <a:off x="179512" y="1628800"/>
          <a:ext cx="804297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096440"/>
              </p:ext>
            </p:extLst>
          </p:nvPr>
        </p:nvGraphicFramePr>
        <p:xfrm>
          <a:off x="3635896" y="980729"/>
          <a:ext cx="1728192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648071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1 319 177,26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DAD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63802" y="889982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016493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4096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u="sng" dirty="0">
                <a:ln w="190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Балейского муниципального округа в 2027 году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600146"/>
              </p:ext>
            </p:extLst>
          </p:nvPr>
        </p:nvGraphicFramePr>
        <p:xfrm>
          <a:off x="3779912" y="954980"/>
          <a:ext cx="1440160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666810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739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891,87</a:t>
                      </a:r>
                      <a:endParaRPr lang="ru-RU" sz="20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DAD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63802" y="889982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/>
              <a:t>.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3291247"/>
              </p:ext>
            </p:extLst>
          </p:nvPr>
        </p:nvGraphicFramePr>
        <p:xfrm>
          <a:off x="179512" y="1772816"/>
          <a:ext cx="864096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0507873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Юля\Desktop\1679602105_bogatyr-club-p-fon-dlya-prezentatsii-po-bukhgalterskomu-u-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35" y="0"/>
            <a:ext cx="91587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08967"/>
              </p:ext>
            </p:extLst>
          </p:nvPr>
        </p:nvGraphicFramePr>
        <p:xfrm>
          <a:off x="323528" y="922714"/>
          <a:ext cx="2456454" cy="466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454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466672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521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120,15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3528" y="190619"/>
            <a:ext cx="8363272" cy="430678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</a:t>
            </a:r>
            <a:r>
              <a:rPr lang="ru-RU" sz="2400" b="1" u="sng" dirty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НАЛОГОВЫХ </a:t>
            </a:r>
            <a:r>
              <a:rPr lang="ru-RU" sz="24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доходов в 2025 году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2280" y="897830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/>
              <a:t>.</a:t>
            </a: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344553"/>
              </p:ext>
            </p:extLst>
          </p:nvPr>
        </p:nvGraphicFramePr>
        <p:xfrm>
          <a:off x="244152" y="1412776"/>
          <a:ext cx="864096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1825598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ля\Desktop\1679602105_bogatyr-club-p-fon-dlya-prezentatsii-po-bukhgalterskomu-u-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" y="49559"/>
            <a:ext cx="9135319" cy="683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811850"/>
              </p:ext>
            </p:extLst>
          </p:nvPr>
        </p:nvGraphicFramePr>
        <p:xfrm>
          <a:off x="323528" y="764704"/>
          <a:ext cx="2376264" cy="473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473883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093,72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79990" cy="432048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</a:t>
            </a:r>
            <a:r>
              <a:rPr lang="ru-RU" sz="2400" b="1" u="sng" dirty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НАЛОГОВЫХ </a:t>
            </a:r>
            <a:r>
              <a:rPr lang="ru-RU" sz="24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доходов в 2026 году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36296" y="869255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/>
              <a:t>.</a:t>
            </a: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4365494"/>
              </p:ext>
            </p:extLst>
          </p:nvPr>
        </p:nvGraphicFramePr>
        <p:xfrm>
          <a:off x="107504" y="1238587"/>
          <a:ext cx="8784976" cy="5430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9864477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2080" y="908720"/>
            <a:ext cx="3275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Балейский округ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95936" y="366043"/>
            <a:ext cx="453650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        Мы проводим ежегодно очень кропотливую и серьезную работу над самым важным документом округа - бюджетом Балейского округа на очередной финансовый год и плановый период. Его формирование - это сложный процесс, в который должны быть вовлечены все граждане. </a:t>
            </a: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      Бюджет разрабатывается  в непростых условиях замедления роста экономики по России. Вместе с тем, мы сохраняем все социальные гарантии для жителей Балейского округа, обеспечиваем расходные  обязательства, взятые округом, в том числе и на  выполнение майских указов Президента Российской Федерации  с сохранением уровня номинальной заработной платы работников бюджетной сферы не ниже необходимого уровня.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     «Бюджет для граждан» - информационный сборник, который знакомит население округа с основными положениями главного финансового документа - бюджета Балейского муниципального округа на очередной год и плановый период и  создан специально для того, чтобы каждый житель был осведомлен, как формируется и расходуется бюджет округа, сколько в бюджет поступает средств и на какие цели они направляются. </a:t>
            </a:r>
            <a:endParaRPr 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Мы открыты для ваших замечаний и конструктивных предложений!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80" y="3456420"/>
            <a:ext cx="3663665" cy="20608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convex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139162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Юля\Desktop\1679602105_bogatyr-club-p-fon-dlya-prezentatsii-po-bukhgalterskomu-u-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199651"/>
              </p:ext>
            </p:extLst>
          </p:nvPr>
        </p:nvGraphicFramePr>
        <p:xfrm>
          <a:off x="539552" y="945455"/>
          <a:ext cx="2160240" cy="468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468376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543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387,95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7504" y="264914"/>
            <a:ext cx="9036496" cy="440402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</a:t>
            </a:r>
            <a:r>
              <a:rPr lang="ru-RU" sz="2400" b="1" u="sng" dirty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НАЛОГОВЫХ </a:t>
            </a:r>
            <a:r>
              <a:rPr lang="ru-RU" sz="24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доходов в 2027 году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36296" y="722689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/>
              <a:t>.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688826"/>
              </p:ext>
            </p:extLst>
          </p:nvPr>
        </p:nvGraphicFramePr>
        <p:xfrm>
          <a:off x="28897" y="1412776"/>
          <a:ext cx="9007599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0935341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Юля\Desktop\1679602105_bogatyr-club-p-fon-dlya-prezentatsii-po-bukhgalterskomu-u-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86" y="171400"/>
            <a:ext cx="9164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363561"/>
              </p:ext>
            </p:extLst>
          </p:nvPr>
        </p:nvGraphicFramePr>
        <p:xfrm>
          <a:off x="611560" y="889982"/>
          <a:ext cx="2448272" cy="450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450786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972,07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-20386" y="287258"/>
            <a:ext cx="9155360" cy="418058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</a:t>
            </a:r>
            <a:r>
              <a:rPr lang="ru-RU" sz="2400" b="1" u="sng" dirty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НАЛОГОВЫХ </a:t>
            </a:r>
            <a:r>
              <a:rPr lang="ru-RU" sz="24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доходов в 2028 году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80312" y="705316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/>
              <a:t>.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0152912"/>
              </p:ext>
            </p:extLst>
          </p:nvPr>
        </p:nvGraphicFramePr>
        <p:xfrm>
          <a:off x="107504" y="1412776"/>
          <a:ext cx="8928992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80912741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192.168.0.144\обмен_кф\Секретарь\1646731065_1-abrakadabra-fun-p-tema-dlya-prezentatsii-po-obshchestvoznani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70" y="0"/>
            <a:ext cx="9281789" cy="696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774007"/>
              </p:ext>
            </p:extLst>
          </p:nvPr>
        </p:nvGraphicFramePr>
        <p:xfrm>
          <a:off x="251520" y="714558"/>
          <a:ext cx="2448272" cy="544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544756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022,17</a:t>
                      </a:r>
                      <a:endParaRPr lang="en-US" sz="2000" b="1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848872" cy="490066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2400" b="1" u="sng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НЕНАЛОГОВЫХ</a:t>
            </a:r>
            <a:r>
              <a:rPr lang="ru-RU" sz="24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доходов в 2025 году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2280" y="88998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latin typeface="Times New Roman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7602574"/>
              </p:ext>
            </p:extLst>
          </p:nvPr>
        </p:nvGraphicFramePr>
        <p:xfrm>
          <a:off x="251520" y="1628800"/>
          <a:ext cx="8712968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18842079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0.144\обмен_кф\Секретарь\1646731065_1-abrakadabra-fun-p-tema-dlya-prezentatsii-po-obshchestvoznani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569454"/>
              </p:ext>
            </p:extLst>
          </p:nvPr>
        </p:nvGraphicFramePr>
        <p:xfrm>
          <a:off x="467544" y="1074648"/>
          <a:ext cx="2437556" cy="616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7556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616764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468,88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9036496" cy="346050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2400" b="1" u="sng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НЕНАЛОГОВЫХ</a:t>
            </a:r>
            <a:r>
              <a:rPr lang="ru-RU" sz="24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доходов в 2026 году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80312" y="705316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/>
              <a:t>.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614404"/>
              </p:ext>
            </p:extLst>
          </p:nvPr>
        </p:nvGraphicFramePr>
        <p:xfrm>
          <a:off x="179512" y="1772816"/>
          <a:ext cx="8712968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37195202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92.168.0.144\обмен_кф\Секретарь\1646731065_1-abrakadabra-fun-p-tema-dlya-prezentatsii-po-obshchestvoznani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251261"/>
              </p:ext>
            </p:extLst>
          </p:nvPr>
        </p:nvGraphicFramePr>
        <p:xfrm>
          <a:off x="755576" y="1196752"/>
          <a:ext cx="2293540" cy="472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540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472748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752,41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848872" cy="346050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2400" b="1" u="sng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НЕНАЛОГОВЫХ</a:t>
            </a:r>
            <a:r>
              <a:rPr lang="ru-RU" sz="24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доходов в 2027 году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80312" y="705316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/>
              <a:t>.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4194551"/>
              </p:ext>
            </p:extLst>
          </p:nvPr>
        </p:nvGraphicFramePr>
        <p:xfrm>
          <a:off x="217874" y="1772816"/>
          <a:ext cx="8712968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981373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92.168.0.144\обмен_кф\Секретарь\1646731065_1-abrakadabra-fun-p-tema-dlya-prezentatsii-po-obshchestvoznani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77781"/>
              </p:ext>
            </p:extLst>
          </p:nvPr>
        </p:nvGraphicFramePr>
        <p:xfrm>
          <a:off x="539552" y="1074648"/>
          <a:ext cx="2448272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441,80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430678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Структура </a:t>
            </a:r>
            <a:r>
              <a:rPr lang="ru-RU" sz="2400" b="1" u="sng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НЕНАЛОГОВЫХ</a:t>
            </a:r>
            <a:r>
              <a:rPr lang="ru-RU" sz="24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доходов в 2028 году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80312" y="705316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/>
              <a:t>.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7169465"/>
              </p:ext>
            </p:extLst>
          </p:nvPr>
        </p:nvGraphicFramePr>
        <p:xfrm>
          <a:off x="179512" y="1772816"/>
          <a:ext cx="885698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71001686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ко 3"/>
          <p:cNvSpPr/>
          <p:nvPr/>
        </p:nvSpPr>
        <p:spPr>
          <a:xfrm>
            <a:off x="115542" y="3852922"/>
            <a:ext cx="2808311" cy="2381921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9" y="260648"/>
            <a:ext cx="6542112" cy="432048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40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Дотации</a:t>
            </a:r>
            <a:r>
              <a:rPr lang="ru-RU" sz="32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в 2025 году</a:t>
            </a:r>
            <a:br>
              <a:rPr lang="ru-RU" sz="32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2906308" y="2492897"/>
            <a:ext cx="3312368" cy="216024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890" tIns="8890" rIns="8890" bIns="8890" spcCol="1270" anchor="ctr">
            <a:normAutofit/>
          </a:bodyPr>
          <a:lstStyle/>
          <a:p>
            <a:pPr marL="45720" indent="0" algn="ctr" defTabSz="600075">
              <a:spcAft>
                <a:spcPts val="0"/>
              </a:spcAft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Дотаций всего </a:t>
            </a:r>
          </a:p>
          <a:p>
            <a:pPr marL="45720" indent="0" algn="ctr" defTabSz="600075">
              <a:spcAft>
                <a:spcPts val="0"/>
              </a:spcAft>
              <a:buNone/>
              <a:defRPr/>
            </a:pP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248 602 160,00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</p:txBody>
      </p:sp>
      <p:sp>
        <p:nvSpPr>
          <p:cNvPr id="6" name="Shape 5"/>
          <p:cNvSpPr/>
          <p:nvPr/>
        </p:nvSpPr>
        <p:spPr>
          <a:xfrm rot="21334900">
            <a:off x="5222880" y="1780580"/>
            <a:ext cx="950018" cy="747119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9" name="Прямоугольник 8"/>
          <p:cNvSpPr/>
          <p:nvPr/>
        </p:nvSpPr>
        <p:spPr>
          <a:xfrm>
            <a:off x="323528" y="1412777"/>
            <a:ext cx="2592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Дотация на поддержку мер по обеспечению сбалансированности бюджета 3 150 860,00 руб.</a:t>
            </a:r>
          </a:p>
        </p:txBody>
      </p:sp>
      <p:sp>
        <p:nvSpPr>
          <p:cNvPr id="10" name="Shape 9"/>
          <p:cNvSpPr/>
          <p:nvPr/>
        </p:nvSpPr>
        <p:spPr>
          <a:xfrm rot="11015485" flipV="1">
            <a:off x="2802227" y="1687811"/>
            <a:ext cx="807659" cy="996790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11" name="Прямоугольник 10"/>
          <p:cNvSpPr/>
          <p:nvPr/>
        </p:nvSpPr>
        <p:spPr>
          <a:xfrm>
            <a:off x="6588224" y="1412777"/>
            <a:ext cx="20162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Дотация (гранты) за достижение показателей деятельности органов местного самоуправления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3 522 100,00 руб.</a:t>
            </a: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hape 11"/>
          <p:cNvSpPr/>
          <p:nvPr/>
        </p:nvSpPr>
        <p:spPr>
          <a:xfrm rot="10800000">
            <a:off x="2923853" y="4491784"/>
            <a:ext cx="792086" cy="828452"/>
          </a:xfrm>
          <a:prstGeom prst="swooshArrow">
            <a:avLst>
              <a:gd name="adj1" fmla="val 25000"/>
              <a:gd name="adj2" fmla="val 30862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14" name="Прямоугольник 13"/>
          <p:cNvSpPr/>
          <p:nvPr/>
        </p:nvSpPr>
        <p:spPr>
          <a:xfrm>
            <a:off x="619926" y="4480374"/>
            <a:ext cx="2520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Дотация на выравнивание бюджетной обеспеченности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176 223 000,00 руб.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309893" y="4786050"/>
            <a:ext cx="28083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Дотации на обеспечение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расходных обязательств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бюджета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65 706 200 руб.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4" y="1034759"/>
            <a:ext cx="2841625" cy="215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1095987"/>
            <a:ext cx="2971675" cy="251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37" y="4237287"/>
            <a:ext cx="2841625" cy="216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25381" y="4515299"/>
            <a:ext cx="874883" cy="90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773551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9" y="260648"/>
            <a:ext cx="6542112" cy="648072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40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Дотации</a:t>
            </a:r>
            <a:r>
              <a:rPr lang="ru-RU" sz="32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на 2026 – 2028 годы</a:t>
            </a:r>
            <a:br>
              <a:rPr lang="ru-RU" sz="32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827584" y="1412776"/>
            <a:ext cx="4104456" cy="216024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890" tIns="8890" rIns="8890" bIns="8890" spcCol="1270" anchor="ctr">
            <a:normAutofit fontScale="92500"/>
          </a:bodyPr>
          <a:lstStyle/>
          <a:p>
            <a:pPr marL="45720" indent="0" algn="ctr" defTabSz="600075">
              <a:spcAft>
                <a:spcPts val="0"/>
              </a:spcAft>
              <a:buNone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дотаций всего: </a:t>
            </a:r>
          </a:p>
          <a:p>
            <a:pPr algn="ctr" defTabSz="600075">
              <a:spcAft>
                <a:spcPts val="0"/>
              </a:spcAft>
              <a:defRPr/>
            </a:pP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185 693 000,00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</a:p>
          <a:p>
            <a:pPr algn="ctr" defTabSz="600075">
              <a:spcAft>
                <a:spcPts val="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135 460 000,00 руб.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defTabSz="600075">
              <a:spcAft>
                <a:spcPts val="0"/>
              </a:spcAft>
              <a:defRPr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год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114 478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000,00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6" name="Shape 5"/>
          <p:cNvSpPr/>
          <p:nvPr/>
        </p:nvSpPr>
        <p:spPr>
          <a:xfrm rot="1091176">
            <a:off x="5144336" y="1550303"/>
            <a:ext cx="1054416" cy="1081784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11" name="Прямоугольник 10"/>
          <p:cNvSpPr/>
          <p:nvPr/>
        </p:nvSpPr>
        <p:spPr>
          <a:xfrm>
            <a:off x="6587033" y="1556792"/>
            <a:ext cx="20162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Дотация на выравнивание бюджетной обеспеченности на 2026 год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185 693 000,00 руб.</a:t>
            </a: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3526" y="4065459"/>
            <a:ext cx="28083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Дотация на выравнивание бюджетной обеспеченности на 2028 год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114 478 000 руб.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226993" y="3928979"/>
            <a:ext cx="23762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Дотация на выравнивание бюджетной обеспеченности на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2027 год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135 460 000,00 руб.</a:t>
            </a: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Shape 20"/>
          <p:cNvSpPr/>
          <p:nvPr/>
        </p:nvSpPr>
        <p:spPr>
          <a:xfrm rot="10800000">
            <a:off x="2987824" y="3548761"/>
            <a:ext cx="936104" cy="1288159"/>
          </a:xfrm>
          <a:prstGeom prst="swooshArrow">
            <a:avLst>
              <a:gd name="adj1" fmla="val 25000"/>
              <a:gd name="adj2" fmla="val 30862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22" name="Shape 21"/>
          <p:cNvSpPr/>
          <p:nvPr/>
        </p:nvSpPr>
        <p:spPr>
          <a:xfrm rot="21334900" flipV="1">
            <a:off x="4614336" y="3267667"/>
            <a:ext cx="1139465" cy="1143025"/>
          </a:xfrm>
          <a:prstGeom prst="swooshArrow">
            <a:avLst>
              <a:gd name="adj1" fmla="val 25000"/>
              <a:gd name="adj2" fmla="val 24282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" name="Блок-схема: альтернативный процесс 3"/>
          <p:cNvSpPr/>
          <p:nvPr/>
        </p:nvSpPr>
        <p:spPr>
          <a:xfrm>
            <a:off x="246608" y="3703968"/>
            <a:ext cx="2736304" cy="1800200"/>
          </a:xfrm>
          <a:prstGeom prst="flowChartAlternateProcess">
            <a:avLst/>
          </a:prstGeom>
          <a:noFill/>
          <a:ln w="57150">
            <a:solidFill>
              <a:srgbClr val="094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6309631" y="1443042"/>
            <a:ext cx="2582849" cy="1782432"/>
          </a:xfrm>
          <a:prstGeom prst="flowChartAlternateProcess">
            <a:avLst/>
          </a:prstGeom>
          <a:noFill/>
          <a:ln w="57150">
            <a:solidFill>
              <a:srgbClr val="094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5866953" y="3874136"/>
            <a:ext cx="2736304" cy="1800200"/>
          </a:xfrm>
          <a:prstGeom prst="flowChartAlternateProcess">
            <a:avLst/>
          </a:prstGeom>
          <a:noFill/>
          <a:ln w="57150">
            <a:solidFill>
              <a:srgbClr val="094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804388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52" y="-73007"/>
            <a:ext cx="9830299" cy="70040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</p:pic>
      <p:sp>
        <p:nvSpPr>
          <p:cNvPr id="50" name="Скругленный прямоугольник 49"/>
          <p:cNvSpPr/>
          <p:nvPr/>
        </p:nvSpPr>
        <p:spPr>
          <a:xfrm>
            <a:off x="6065435" y="946412"/>
            <a:ext cx="2296459" cy="935448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на по организацию бесплатного горячего питания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5199" y="-17199"/>
            <a:ext cx="9024938" cy="703723"/>
          </a:xfrm>
          <a:prstGeom prst="roundRect">
            <a:avLst/>
          </a:prstGeom>
          <a:noFill/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в </a:t>
            </a:r>
            <a:r>
              <a:rPr lang="ru-RU" sz="3200" b="1" i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 году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660493" y="790134"/>
            <a:ext cx="4617798" cy="4384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154 730 806 рублей 18 копеек, из них:</a:t>
            </a: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5937699" y="2180715"/>
            <a:ext cx="2160240" cy="744229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модернизация  </a:t>
            </a:r>
          </a:p>
          <a:p>
            <a:pPr algn="ctr" fontAlgn="b"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коммунальной  инфраструктуры</a:t>
            </a:r>
          </a:p>
        </p:txBody>
      </p:sp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1822871" y="3852020"/>
            <a:ext cx="203874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60 398 511,16 руб</a:t>
            </a: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Box 27"/>
          <p:cNvSpPr txBox="1">
            <a:spLocks noChangeArrowheads="1"/>
          </p:cNvSpPr>
          <p:nvPr/>
        </p:nvSpPr>
        <p:spPr bwMode="auto">
          <a:xfrm>
            <a:off x="6131116" y="2919874"/>
            <a:ext cx="180283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400" b="1" dirty="0">
                <a:solidFill>
                  <a:srgbClr val="000000"/>
                </a:solidFill>
              </a:rPr>
              <a:t> </a:t>
            </a:r>
            <a:r>
              <a:rPr lang="ru-RU" altLang="ru-RU" sz="16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6 024 627,19 руб</a:t>
            </a: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4" name="TextBox 27"/>
          <p:cNvSpPr txBox="1">
            <a:spLocks noChangeArrowheads="1"/>
          </p:cNvSpPr>
          <p:nvPr/>
        </p:nvSpPr>
        <p:spPr bwMode="auto">
          <a:xfrm>
            <a:off x="6278291" y="1883684"/>
            <a:ext cx="1925942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12 402 962,62руб</a:t>
            </a: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0" name="TextBox 27"/>
          <p:cNvSpPr txBox="1">
            <a:spLocks noChangeArrowheads="1"/>
          </p:cNvSpPr>
          <p:nvPr/>
        </p:nvSpPr>
        <p:spPr bwMode="auto">
          <a:xfrm>
            <a:off x="155575" y="2652923"/>
            <a:ext cx="167870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471 536,00 руб</a:t>
            </a: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543675"/>
            <a:ext cx="461962" cy="268288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28</a:t>
            </a:fld>
            <a:endParaRPr lang="ru-RU" sz="1200" dirty="0"/>
          </a:p>
        </p:txBody>
      </p:sp>
      <p:sp>
        <p:nvSpPr>
          <p:cNvPr id="3" name="AutoShape 2" descr="Доступная среда в Беларуси — Тифлоцентр «Вертикаль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В 2020 году доступная среда будет создана в 4 образовательных организациях  региона - Сайт Пензен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640" y="1396855"/>
            <a:ext cx="2019719" cy="1541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502" y="1881860"/>
            <a:ext cx="1485526" cy="1155843"/>
          </a:xfrm>
          <a:prstGeom prst="rect">
            <a:avLst/>
          </a:prstGeom>
        </p:spPr>
      </p:pic>
      <p:sp>
        <p:nvSpPr>
          <p:cNvPr id="23" name="TextBox 27"/>
          <p:cNvSpPr txBox="1">
            <a:spLocks noChangeArrowheads="1"/>
          </p:cNvSpPr>
          <p:nvPr/>
        </p:nvSpPr>
        <p:spPr bwMode="auto">
          <a:xfrm>
            <a:off x="7622041" y="5671356"/>
            <a:ext cx="189676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961 990,01 руб.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779970" y="5301208"/>
            <a:ext cx="2927778" cy="432048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труда советникам в школах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5309" y="1201901"/>
            <a:ext cx="1669365" cy="9108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2184" y="5678922"/>
            <a:ext cx="1524205" cy="1105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Скругленный прямоугольник 38"/>
          <p:cNvSpPr/>
          <p:nvPr/>
        </p:nvSpPr>
        <p:spPr>
          <a:xfrm>
            <a:off x="-108520" y="4294785"/>
            <a:ext cx="2597625" cy="85336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реализацию программ формирования современной городской среды(Люди-золото Балея!)</a:t>
            </a:r>
          </a:p>
        </p:txBody>
      </p:sp>
      <p:sp>
        <p:nvSpPr>
          <p:cNvPr id="40" name="TextBox 27"/>
          <p:cNvSpPr txBox="1">
            <a:spLocks noChangeArrowheads="1"/>
          </p:cNvSpPr>
          <p:nvPr/>
        </p:nvSpPr>
        <p:spPr bwMode="auto">
          <a:xfrm>
            <a:off x="365154" y="5126076"/>
            <a:ext cx="187878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60 000 000,00 руб.</a:t>
            </a:r>
          </a:p>
        </p:txBody>
      </p:sp>
      <p:sp>
        <p:nvSpPr>
          <p:cNvPr id="47" name="TextBox 27"/>
          <p:cNvSpPr txBox="1">
            <a:spLocks noChangeArrowheads="1"/>
          </p:cNvSpPr>
          <p:nvPr/>
        </p:nvSpPr>
        <p:spPr bwMode="auto">
          <a:xfrm>
            <a:off x="7435855" y="4730909"/>
            <a:ext cx="1616009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84 356,98 руб</a:t>
            </a: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7221757" y="4239915"/>
            <a:ext cx="2549183" cy="444733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отрасли культура (книжный фонд)</a:t>
            </a:r>
          </a:p>
        </p:txBody>
      </p:sp>
      <p:sp>
        <p:nvSpPr>
          <p:cNvPr id="42" name="TextBox 27"/>
          <p:cNvSpPr txBox="1">
            <a:spLocks noChangeArrowheads="1"/>
          </p:cNvSpPr>
          <p:nvPr/>
        </p:nvSpPr>
        <p:spPr bwMode="auto">
          <a:xfrm>
            <a:off x="5937699" y="3883754"/>
            <a:ext cx="180283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400" b="1" dirty="0">
                <a:solidFill>
                  <a:srgbClr val="000000"/>
                </a:solidFill>
              </a:rPr>
              <a:t> </a:t>
            </a:r>
            <a:r>
              <a:rPr lang="ru-RU" altLang="ru-RU" sz="16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212 765,96 руб</a:t>
            </a: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-23192" y="5464630"/>
            <a:ext cx="2597625" cy="1090560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реализацию мероприятий планов социального развития центров экономического роста субъектов Российской Федерации, входящих в состав Дальневосточного федерального округа (ул. 8 Марта)</a:t>
            </a:r>
          </a:p>
        </p:txBody>
      </p:sp>
      <p:sp>
        <p:nvSpPr>
          <p:cNvPr id="33" name="TextBox 27"/>
          <p:cNvSpPr txBox="1">
            <a:spLocks noChangeArrowheads="1"/>
          </p:cNvSpPr>
          <p:nvPr/>
        </p:nvSpPr>
        <p:spPr bwMode="auto">
          <a:xfrm>
            <a:off x="205199" y="6555190"/>
            <a:ext cx="203874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9 848 484,85 руб</a:t>
            </a: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6" name="TextBox 27"/>
          <p:cNvSpPr txBox="1">
            <a:spLocks noChangeArrowheads="1"/>
          </p:cNvSpPr>
          <p:nvPr/>
        </p:nvSpPr>
        <p:spPr bwMode="auto">
          <a:xfrm>
            <a:off x="3707904" y="5840633"/>
            <a:ext cx="168342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940 517,40руб.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2E9BC9E-AAFC-7494-9EF5-7D48C17886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695" y="3372880"/>
            <a:ext cx="2008770" cy="1418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3265CB7-5444-E00F-3725-1556BE5EEA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2082" y="4475953"/>
            <a:ext cx="1435679" cy="807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01C620A-F93C-F263-16CA-576D5623FA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401" y="4489009"/>
            <a:ext cx="1387004" cy="1215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Скругленный прямоугольник 31">
            <a:extLst>
              <a:ext uri="{FF2B5EF4-FFF2-40B4-BE49-F238E27FC236}">
                <a16:creationId xmlns:a16="http://schemas.microsoft.com/office/drawing/2014/main" xmlns="" id="{109CE816-8866-74FB-D122-E97D18ACE94E}"/>
              </a:ext>
            </a:extLst>
          </p:cNvPr>
          <p:cNvSpPr/>
          <p:nvPr/>
        </p:nvSpPr>
        <p:spPr>
          <a:xfrm>
            <a:off x="3275856" y="6222619"/>
            <a:ext cx="3002435" cy="398079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 формирования современной городской среды (ул. Геологов)</a:t>
            </a:r>
          </a:p>
        </p:txBody>
      </p:sp>
      <p:sp>
        <p:nvSpPr>
          <p:cNvPr id="21" name="TextBox 27">
            <a:extLst>
              <a:ext uri="{FF2B5EF4-FFF2-40B4-BE49-F238E27FC236}">
                <a16:creationId xmlns:a16="http://schemas.microsoft.com/office/drawing/2014/main" xmlns="" id="{8E19629A-323E-016F-AD5B-4442C69B2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4373" y="6592452"/>
            <a:ext cx="203874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7 000 000 руб</a:t>
            </a: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E688C32-A6C9-18D0-CA3A-A4EE54E3C2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199" y="835568"/>
            <a:ext cx="1704085" cy="1135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58790" y="1705018"/>
            <a:ext cx="1948476" cy="962351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предоставление соц. выплат  молодым семьям  на приобретение (строительство) жилья 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280413" y="5069575"/>
            <a:ext cx="2874509" cy="735330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работ по описанию местоположения границ населенных пунктов, территориальных зон и направление сведений для внесения в ЕГРН, а также на картографические работы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5797279" y="3444432"/>
            <a:ext cx="3527249" cy="430555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государственную поддержку отрасли культуры 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602407" y="2981983"/>
            <a:ext cx="2664296" cy="866305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дорожную деятельность ,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(реконструкцию, капитальный ремонт и ремонт автомобильных дорог (и искусственных сооружений на них) </a:t>
            </a:r>
            <a:endParaRPr lang="ru-RU" sz="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5140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FC3E4D7-3B30-8157-83D0-6F1821D055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5" y="1368505"/>
            <a:ext cx="2077259" cy="1384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6" y="-25528"/>
            <a:ext cx="9324528" cy="686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89117" y="46939"/>
            <a:ext cx="8947379" cy="890649"/>
          </a:xfrm>
          <a:prstGeom prst="roundRect">
            <a:avLst/>
          </a:prstGeom>
          <a:noFill/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i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</a:t>
            </a:r>
            <a:r>
              <a:rPr lang="ru-RU" sz="3600" b="1" i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2026 год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33943" y="982785"/>
            <a:ext cx="8391525" cy="4083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 12 351 837 рублей 95 копеек из них:</a:t>
            </a:r>
          </a:p>
        </p:txBody>
      </p:sp>
      <p:sp>
        <p:nvSpPr>
          <p:cNvPr id="34" name="TextBox 27"/>
          <p:cNvSpPr txBox="1">
            <a:spLocks noChangeArrowheads="1"/>
          </p:cNvSpPr>
          <p:nvPr/>
        </p:nvSpPr>
        <p:spPr bwMode="auto">
          <a:xfrm>
            <a:off x="5108045" y="5037848"/>
            <a:ext cx="1831350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  884 100,00 руб.</a:t>
            </a:r>
          </a:p>
        </p:txBody>
      </p:sp>
      <p:sp>
        <p:nvSpPr>
          <p:cNvPr id="30" name="TextBox 27"/>
          <p:cNvSpPr txBox="1">
            <a:spLocks noChangeArrowheads="1"/>
          </p:cNvSpPr>
          <p:nvPr/>
        </p:nvSpPr>
        <p:spPr bwMode="auto">
          <a:xfrm>
            <a:off x="391876" y="3402027"/>
            <a:ext cx="1781293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471 536,00 руб.</a:t>
            </a:r>
          </a:p>
        </p:txBody>
      </p:sp>
      <p:sp>
        <p:nvSpPr>
          <p:cNvPr id="3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543675"/>
            <a:ext cx="461962" cy="268288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29</a:t>
            </a:fld>
            <a:endParaRPr lang="ru-RU" sz="1200" dirty="0"/>
          </a:p>
        </p:txBody>
      </p:sp>
      <p:sp>
        <p:nvSpPr>
          <p:cNvPr id="3" name="AutoShape 2" descr="Доступная среда в Беларуси — Тифлоцентр «Вертикаль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В 2020 году доступная среда будет создана в 4 образовательных организациях  региона - Сайт Пензен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0474" y="2785072"/>
            <a:ext cx="2318138" cy="1652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180431" y="2368781"/>
            <a:ext cx="181358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996 201,95 руб.</a:t>
            </a:r>
          </a:p>
        </p:txBody>
      </p:sp>
      <p:sp>
        <p:nvSpPr>
          <p:cNvPr id="8" name="AutoShape 2" descr="РИА Калмыкия - На ремонт спортзала Эрдниевской школы Юстинского района  потратят чуть более двух миллионов рублей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345219" y="1726343"/>
            <a:ext cx="2652737" cy="523503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труда советникам в школах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289B345-F2F9-7D34-0E5F-C1D2076B4C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4" y="1165522"/>
            <a:ext cx="3461253" cy="2306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2231239" y="2990367"/>
            <a:ext cx="2794992" cy="877139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предоставление  приобретение (строительство) жилья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C9D47F98-F511-3399-61BB-D0C84268D6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60" y="3991219"/>
            <a:ext cx="2883676" cy="2883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Скругленный прямоугольник 49"/>
          <p:cNvSpPr/>
          <p:nvPr/>
        </p:nvSpPr>
        <p:spPr>
          <a:xfrm>
            <a:off x="4700050" y="4398235"/>
            <a:ext cx="2359083" cy="625644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на организацию бесплатного горячего питания</a:t>
            </a:r>
          </a:p>
        </p:txBody>
      </p:sp>
    </p:spTree>
    <p:extLst>
      <p:ext uri="{BB962C8B-B14F-4D97-AF65-F5344CB8AC3E}">
        <p14:creationId xmlns:p14="http://schemas.microsoft.com/office/powerpoint/2010/main" val="340025303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Скругленный прямоугольник 31"/>
          <p:cNvSpPr/>
          <p:nvPr/>
        </p:nvSpPr>
        <p:spPr bwMode="auto">
          <a:xfrm>
            <a:off x="5987563" y="4294310"/>
            <a:ext cx="2809142" cy="1436810"/>
          </a:xfrm>
          <a:prstGeom prst="roundRect">
            <a:avLst>
              <a:gd name="adj" fmla="val 362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66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 bwMode="auto">
          <a:xfrm>
            <a:off x="250582" y="4294310"/>
            <a:ext cx="2809142" cy="1436810"/>
          </a:xfrm>
          <a:prstGeom prst="roundRect">
            <a:avLst>
              <a:gd name="adj" fmla="val 362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66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9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92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>
              <a:defRPr sz="2123">
                <a:solidFill>
                  <a:schemeClr val="tx1"/>
                </a:solidFill>
                <a:latin typeface="Times New Roman" pitchFamily="18" charset="0"/>
              </a:defRPr>
            </a:lvl2pPr>
            <a:lvl3pPr marL="1055103">
              <a:defRPr sz="1939">
                <a:solidFill>
                  <a:schemeClr val="tx1"/>
                </a:solidFill>
                <a:latin typeface="Times New Roman" pitchFamily="18" charset="0"/>
              </a:defRPr>
            </a:lvl3pPr>
            <a:lvl4pPr marL="1477145">
              <a:defRPr sz="1754">
                <a:solidFill>
                  <a:schemeClr val="tx1"/>
                </a:solidFill>
                <a:latin typeface="Times New Roman" pitchFamily="18" charset="0"/>
              </a:defRPr>
            </a:lvl4pPr>
            <a:lvl5pPr marL="1899186">
              <a:defRPr sz="1846">
                <a:solidFill>
                  <a:schemeClr val="tx1"/>
                </a:solidFill>
                <a:latin typeface="Times New Roman" pitchFamily="18" charset="0"/>
              </a:defRPr>
            </a:lvl5pPr>
            <a:lvl6pPr marL="2321227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846">
                <a:solidFill>
                  <a:schemeClr val="tx1"/>
                </a:solidFill>
                <a:latin typeface="Times New Roman" pitchFamily="18" charset="0"/>
              </a:defRPr>
            </a:lvl6pPr>
            <a:lvl7pPr marL="2743269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846">
                <a:solidFill>
                  <a:schemeClr val="tx1"/>
                </a:solidFill>
                <a:latin typeface="Times New Roman" pitchFamily="18" charset="0"/>
              </a:defRPr>
            </a:lvl7pPr>
            <a:lvl8pPr marL="316531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846">
                <a:solidFill>
                  <a:schemeClr val="tx1"/>
                </a:solidFill>
                <a:latin typeface="Times New Roman" pitchFamily="18" charset="0"/>
              </a:defRPr>
            </a:lvl8pPr>
            <a:lvl9pPr marL="3587351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846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fld id="{293DAD01-E1BB-4DB2-B8C8-03D37A274837}" type="slidenum">
              <a:rPr lang="ru-RU" altLang="ru-RU" sz="923">
                <a:solidFill>
                  <a:prstClr val="black"/>
                </a:solidFill>
                <a:cs typeface="Arial" charset="0"/>
              </a:rPr>
              <a:pPr defTabSz="844083" eaLnBrk="0" fontAlgn="base" hangingPunct="0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ru-RU" sz="923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178778" y="3429001"/>
            <a:ext cx="8642838" cy="73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85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6227885" y="529660"/>
            <a:ext cx="2089638" cy="305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85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229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060" y="4407169"/>
            <a:ext cx="2053003" cy="1244807"/>
          </a:xfrm>
          <a:prstGeom prst="rect">
            <a:avLst/>
          </a:prstGeom>
          <a:noFill/>
          <a:ln>
            <a:noFill/>
          </a:ln>
          <a:effectLst>
            <a:glow rad="596900">
              <a:schemeClr val="accent1">
                <a:lumMod val="20000"/>
                <a:lumOff val="80000"/>
                <a:alpha val="40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Line 13"/>
          <p:cNvSpPr>
            <a:spLocks noChangeShapeType="1"/>
          </p:cNvSpPr>
          <p:nvPr/>
        </p:nvSpPr>
        <p:spPr bwMode="auto">
          <a:xfrm flipH="1">
            <a:off x="2700705" y="4825512"/>
            <a:ext cx="502626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62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297" name="Line 14"/>
          <p:cNvSpPr>
            <a:spLocks noChangeShapeType="1"/>
          </p:cNvSpPr>
          <p:nvPr/>
        </p:nvSpPr>
        <p:spPr bwMode="auto">
          <a:xfrm>
            <a:off x="5795597" y="4825512"/>
            <a:ext cx="505557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62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452818" y="4438355"/>
            <a:ext cx="2305050" cy="77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8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Arial" charset="0"/>
              </a:rPr>
              <a:t>превышение доходов над расходами образует положительный остаток бюджета </a:t>
            </a:r>
          </a:p>
        </p:txBody>
      </p:sp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6301154" y="4404520"/>
            <a:ext cx="2376854" cy="77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8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Arial" charset="0"/>
              </a:rPr>
              <a:t>если расходная часть бюджета превышает доходную, то бюджет формируется с</a:t>
            </a:r>
          </a:p>
        </p:txBody>
      </p:sp>
      <p:sp>
        <p:nvSpPr>
          <p:cNvPr id="12300" name="Rectangle 19"/>
          <p:cNvSpPr>
            <a:spLocks noChangeArrowheads="1"/>
          </p:cNvSpPr>
          <p:nvPr/>
        </p:nvSpPr>
        <p:spPr bwMode="auto">
          <a:xfrm>
            <a:off x="178777" y="5886310"/>
            <a:ext cx="8569569" cy="40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015" b="1" cap="all" dirty="0">
                <a:solidFill>
                  <a:srgbClr val="C0504D">
                    <a:lumMod val="75000"/>
                  </a:srgbClr>
                </a:solidFill>
                <a:latin typeface="Verdana" pitchFamily="34" charset="0"/>
                <a:ea typeface="Verdana" pitchFamily="34" charset="0"/>
                <a:cs typeface="Arial" charset="0"/>
              </a:rPr>
              <a:t>Сбалансированность бюджета по доходам и расходам – основополагающее требование,</a:t>
            </a:r>
          </a:p>
          <a:p>
            <a:pPr algn="ctr" defTabSz="84408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015" b="1" cap="all" dirty="0">
                <a:solidFill>
                  <a:srgbClr val="C0504D">
                    <a:lumMod val="75000"/>
                  </a:srgbClr>
                </a:solidFill>
                <a:latin typeface="Verdana" pitchFamily="34" charset="0"/>
                <a:ea typeface="Verdana" pitchFamily="34" charset="0"/>
                <a:cs typeface="Arial" charset="0"/>
              </a:rPr>
              <a:t>предъявляемое к органам, составляющим и утверждающим бюджет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570035" y="469319"/>
            <a:ext cx="7045569" cy="43319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r">
              <a:defRPr b="1">
                <a:solidFill>
                  <a:srgbClr val="025C78"/>
                </a:solidFill>
                <a:latin typeface="Arial"/>
                <a:cs typeface="Arial"/>
              </a:defRPr>
            </a:lvl1pPr>
          </a:lstStyle>
          <a:p>
            <a:pPr algn="l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15" dirty="0">
                <a:solidFill>
                  <a:srgbClr val="8B515B"/>
                </a:solidFill>
                <a:latin typeface="Verdana"/>
              </a:rPr>
              <a:t>ЧТО ТАКОЕ БЮДЖЕТ?</a:t>
            </a:r>
            <a:endParaRPr sz="2215" dirty="0"/>
          </a:p>
        </p:txBody>
      </p:sp>
      <p:cxnSp>
        <p:nvCxnSpPr>
          <p:cNvPr id="16" name="Прямая соединительная линия 15"/>
          <p:cNvCxnSpPr>
            <a:cxnSpLocks/>
          </p:cNvCxnSpPr>
          <p:nvPr/>
        </p:nvCxnSpPr>
        <p:spPr bwMode="auto">
          <a:xfrm>
            <a:off x="496645" y="417162"/>
            <a:ext cx="0" cy="530469"/>
          </a:xfrm>
          <a:prstGeom prst="line">
            <a:avLst/>
          </a:prstGeom>
          <a:ln w="57150">
            <a:solidFill>
              <a:srgbClr val="8B51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9" y="1198716"/>
            <a:ext cx="2576145" cy="2072754"/>
          </a:xfrm>
          <a:prstGeom prst="rect">
            <a:avLst/>
          </a:prstGeom>
          <a:effectLst>
            <a:glow rad="215900">
              <a:schemeClr val="accent5">
                <a:lumMod val="20000"/>
                <a:lumOff val="80000"/>
                <a:alpha val="54000"/>
              </a:schemeClr>
            </a:glow>
          </a:effectLst>
        </p:spPr>
      </p:pic>
      <p:sp>
        <p:nvSpPr>
          <p:cNvPr id="21" name="Скругленный прямоугольник 20"/>
          <p:cNvSpPr/>
          <p:nvPr/>
        </p:nvSpPr>
        <p:spPr bwMode="auto">
          <a:xfrm>
            <a:off x="313955" y="1179900"/>
            <a:ext cx="2541347" cy="2091570"/>
          </a:xfrm>
          <a:prstGeom prst="roundRect">
            <a:avLst>
              <a:gd name="adj" fmla="val 362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66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367264" y="1689887"/>
            <a:ext cx="2411105" cy="1626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8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Arial" charset="0"/>
              </a:rPr>
              <a:t>это поступающие в бюджет денежные средства (налоги юридических и физических лиц, административные платежи и сборы, безвозмездные поступления)</a:t>
            </a: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509982" y="1261215"/>
            <a:ext cx="2190722" cy="428671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77" b="1" dirty="0">
                <a:solidFill>
                  <a:prstClr val="white"/>
                </a:solidFill>
                <a:latin typeface="Verdana"/>
                <a:ea typeface="Verdana"/>
                <a:cs typeface="Verdana"/>
              </a:rPr>
              <a:t>ДОХОДЫ</a:t>
            </a:r>
            <a:endParaRPr sz="1662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302143" y="1179900"/>
            <a:ext cx="2757580" cy="2091570"/>
          </a:xfrm>
          <a:prstGeom prst="roundRect">
            <a:avLst>
              <a:gd name="adj" fmla="val 362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66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313955" y="1879163"/>
            <a:ext cx="2616256" cy="1285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8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Arial" charset="0"/>
              </a:rPr>
              <a:t>это поступающие в бюджет денежные средства (налоги юридических и физических лиц, административные платежи и сборы, безвозмездные поступления)</a:t>
            </a:r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5866846" y="1198716"/>
            <a:ext cx="3101309" cy="2091570"/>
          </a:xfrm>
          <a:prstGeom prst="roundRect">
            <a:avLst>
              <a:gd name="adj" fmla="val 362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66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5934442" y="1708702"/>
            <a:ext cx="2942368" cy="1626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8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Arial" charset="0"/>
              </a:rPr>
              <a:t>это выплачиваемые из бюджета денежные средства на содержание муниципальных учреждений образования, ЖКХ, культуры, физкультуры и спорта, на осуществление капитального строительства, ремонт и содержание дорог и другое</a:t>
            </a:r>
          </a:p>
        </p:txBody>
      </p:sp>
      <p:sp>
        <p:nvSpPr>
          <p:cNvPr id="29" name="Скругленный прямоугольник 28"/>
          <p:cNvSpPr/>
          <p:nvPr/>
        </p:nvSpPr>
        <p:spPr bwMode="auto">
          <a:xfrm>
            <a:off x="6101337" y="1280031"/>
            <a:ext cx="2673426" cy="428671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77" b="1" dirty="0">
                <a:solidFill>
                  <a:prstClr val="white"/>
                </a:solidFill>
                <a:latin typeface="Verdana"/>
                <a:ea typeface="Verdana"/>
                <a:cs typeface="Verdana"/>
              </a:rPr>
              <a:t>РАСХОДЫ</a:t>
            </a:r>
            <a:endParaRPr sz="1662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 bwMode="auto">
          <a:xfrm>
            <a:off x="302144" y="3361958"/>
            <a:ext cx="8666010" cy="865310"/>
          </a:xfrm>
          <a:prstGeom prst="roundRect">
            <a:avLst>
              <a:gd name="adj" fmla="val 16667"/>
            </a:avLst>
          </a:prstGeom>
          <a:solidFill>
            <a:srgbClr val="739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8" b="1" dirty="0">
                <a:solidFill>
                  <a:srgbClr val="F79646">
                    <a:lumMod val="20000"/>
                    <a:lumOff val="80000"/>
                  </a:srgbClr>
                </a:solidFill>
                <a:latin typeface="Verdana"/>
                <a:ea typeface="Verdana"/>
                <a:cs typeface="Verdana"/>
              </a:rPr>
              <a:t>БЮДЖЕТ (от старонормандского bougette – кошель, сумка, кожаный мешок) – форма образования и расходования денежных средств,</a:t>
            </a:r>
            <a:r>
              <a:rPr lang="en-US" sz="1108" b="1" dirty="0">
                <a:solidFill>
                  <a:srgbClr val="F79646">
                    <a:lumMod val="20000"/>
                    <a:lumOff val="80000"/>
                  </a:srgbClr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-RU" sz="1108" b="1" dirty="0">
                <a:solidFill>
                  <a:srgbClr val="F79646">
                    <a:lumMod val="20000"/>
                    <a:lumOff val="80000"/>
                  </a:srgbClr>
                </a:solidFill>
                <a:latin typeface="Verdana"/>
                <a:ea typeface="Verdana"/>
                <a:cs typeface="Verdana"/>
              </a:rPr>
              <a:t>предназначенных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33" name="Скругленный прямоугольник 32"/>
          <p:cNvSpPr/>
          <p:nvPr/>
        </p:nvSpPr>
        <p:spPr bwMode="auto">
          <a:xfrm>
            <a:off x="778865" y="5239431"/>
            <a:ext cx="1652954" cy="294588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77" b="1" dirty="0">
                <a:solidFill>
                  <a:prstClr val="white"/>
                </a:solidFill>
                <a:latin typeface="Verdana"/>
                <a:ea typeface="Verdana"/>
                <a:cs typeface="Verdana"/>
              </a:rPr>
              <a:t>ПРОФИЦИТ</a:t>
            </a:r>
          </a:p>
        </p:txBody>
      </p:sp>
      <p:sp>
        <p:nvSpPr>
          <p:cNvPr id="34" name="Скругленный прямоугольник 33"/>
          <p:cNvSpPr/>
          <p:nvPr/>
        </p:nvSpPr>
        <p:spPr bwMode="auto">
          <a:xfrm>
            <a:off x="6664569" y="5239430"/>
            <a:ext cx="1652954" cy="294588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77" b="1" dirty="0">
                <a:solidFill>
                  <a:prstClr val="white"/>
                </a:solidFill>
                <a:latin typeface="Verdana"/>
                <a:ea typeface="Verdana"/>
                <a:cs typeface="Verdana"/>
              </a:rPr>
              <a:t>ДЕФИЦИТОМ</a:t>
            </a:r>
          </a:p>
        </p:txBody>
      </p:sp>
      <p:sp>
        <p:nvSpPr>
          <p:cNvPr id="35" name="Скругленный прямоугольник 34"/>
          <p:cNvSpPr/>
          <p:nvPr/>
        </p:nvSpPr>
        <p:spPr bwMode="auto">
          <a:xfrm>
            <a:off x="442173" y="1295469"/>
            <a:ext cx="2488038" cy="428671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77" b="1" dirty="0">
                <a:solidFill>
                  <a:prstClr val="white"/>
                </a:solidFill>
                <a:latin typeface="Verdana"/>
                <a:ea typeface="Verdana"/>
              </a:rPr>
              <a:t>ДОХОДЫ</a:t>
            </a:r>
            <a:endParaRPr sz="1662" dirty="0">
              <a:solidFill>
                <a:prstClr val="white"/>
              </a:solidFill>
              <a:latin typeface="Calibri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167"/>
            <a:ext cx="9324528" cy="686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89117" y="46939"/>
            <a:ext cx="8947379" cy="890649"/>
          </a:xfrm>
          <a:prstGeom prst="roundRect">
            <a:avLst/>
          </a:prstGeom>
          <a:noFill/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i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</a:t>
            </a:r>
            <a:r>
              <a:rPr lang="ru-RU" sz="3600" b="1" i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2027 год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33943" y="982785"/>
            <a:ext cx="8391525" cy="4083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 158 422 357 рублей 16 копеек, из них:</a:t>
            </a:r>
          </a:p>
        </p:txBody>
      </p:sp>
      <p:sp>
        <p:nvSpPr>
          <p:cNvPr id="34" name="TextBox 27"/>
          <p:cNvSpPr txBox="1">
            <a:spLocks noChangeArrowheads="1"/>
          </p:cNvSpPr>
          <p:nvPr/>
        </p:nvSpPr>
        <p:spPr bwMode="auto">
          <a:xfrm>
            <a:off x="7253679" y="2467793"/>
            <a:ext cx="1831350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9 936 600,00 руб.</a:t>
            </a:r>
          </a:p>
        </p:txBody>
      </p:sp>
      <p:sp>
        <p:nvSpPr>
          <p:cNvPr id="30" name="TextBox 27"/>
          <p:cNvSpPr txBox="1">
            <a:spLocks noChangeArrowheads="1"/>
          </p:cNvSpPr>
          <p:nvPr/>
        </p:nvSpPr>
        <p:spPr bwMode="auto">
          <a:xfrm>
            <a:off x="2885747" y="2362727"/>
            <a:ext cx="1781293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471 536,00 руб.</a:t>
            </a:r>
          </a:p>
        </p:txBody>
      </p:sp>
      <p:sp>
        <p:nvSpPr>
          <p:cNvPr id="3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543675"/>
            <a:ext cx="461962" cy="268288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30</a:t>
            </a:fld>
            <a:endParaRPr lang="ru-RU" sz="1200" dirty="0"/>
          </a:p>
        </p:txBody>
      </p:sp>
      <p:sp>
        <p:nvSpPr>
          <p:cNvPr id="3" name="AutoShape 2" descr="Доступная среда в Беларуси — Тифлоцентр «Вертикаль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В 2020 году доступная среда будет создана в 4 образовательных организациях  региона - Сайт Пензен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887" y="5016288"/>
            <a:ext cx="2426663" cy="1581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299278" y="5374635"/>
            <a:ext cx="223316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1 014 221, 16 руб.</a:t>
            </a:r>
          </a:p>
        </p:txBody>
      </p:sp>
      <p:sp>
        <p:nvSpPr>
          <p:cNvPr id="8" name="AutoShape 2" descr="РИА Калмыкия - На ремонт спортзала Эрдниевской школы Юстинского района  потратят чуть более двух миллионов рублей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023718" y="4849189"/>
            <a:ext cx="2771815" cy="523503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труда советникам в школах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F28CF91-629C-F53D-539C-0463A509FE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34" y="1482698"/>
            <a:ext cx="2585745" cy="2585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Скругленный прямоугольник 49"/>
          <p:cNvSpPr/>
          <p:nvPr/>
        </p:nvSpPr>
        <p:spPr>
          <a:xfrm>
            <a:off x="6933323" y="1523898"/>
            <a:ext cx="2359083" cy="625644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на организацию бесплатного горячего питания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1819E3E-4A94-413A-AA46-545008138E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0" y="1707357"/>
            <a:ext cx="2890962" cy="192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2364375" y="1398150"/>
            <a:ext cx="2298192" cy="877139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предоставление  приобретение (строительство) жилья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2C7528C-D039-2037-338D-FE207865E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9" y="4273379"/>
            <a:ext cx="3163921" cy="2372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" name="Скругленный прямоугольник 56"/>
          <p:cNvSpPr/>
          <p:nvPr/>
        </p:nvSpPr>
        <p:spPr>
          <a:xfrm>
            <a:off x="1753819" y="3747232"/>
            <a:ext cx="3731034" cy="1122471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Строительство, реконструкция, капитальный ремонт и ремонт автомобильных дорог общего </a:t>
            </a: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пользования местного значения и искусственных сооружений на них (включая разработку проектной документации и проведение необходимых экспертиз)</a:t>
            </a:r>
          </a:p>
        </p:txBody>
      </p:sp>
      <p:sp>
        <p:nvSpPr>
          <p:cNvPr id="16" name="TextBox 27"/>
          <p:cNvSpPr txBox="1">
            <a:spLocks noChangeArrowheads="1"/>
          </p:cNvSpPr>
          <p:nvPr/>
        </p:nvSpPr>
        <p:spPr bwMode="auto">
          <a:xfrm>
            <a:off x="2770955" y="4872759"/>
            <a:ext cx="1801045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147 000 000,00 руб.</a:t>
            </a:r>
          </a:p>
        </p:txBody>
      </p:sp>
    </p:spTree>
    <p:extLst>
      <p:ext uri="{BB962C8B-B14F-4D97-AF65-F5344CB8AC3E}">
        <p14:creationId xmlns:p14="http://schemas.microsoft.com/office/powerpoint/2010/main" val="311837204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\\192.168.0.144\обмен_кф\Секретарь\pale-blue-background-o6g2obsrn1z3er7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5" y="-44946"/>
            <a:ext cx="9275599" cy="685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49077" y="-79033"/>
            <a:ext cx="7776864" cy="859867"/>
          </a:xfrm>
          <a:prstGeom prst="roundRect">
            <a:avLst/>
          </a:prstGeom>
          <a:noFill/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Субвенции</a:t>
            </a:r>
            <a:r>
              <a:rPr lang="ru-RU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2025 году</a:t>
            </a:r>
          </a:p>
        </p:txBody>
      </p:sp>
      <p:sp>
        <p:nvSpPr>
          <p:cNvPr id="31" name="Овал 30"/>
          <p:cNvSpPr/>
          <p:nvPr/>
        </p:nvSpPr>
        <p:spPr>
          <a:xfrm>
            <a:off x="3166025" y="1888761"/>
            <a:ext cx="2963091" cy="1801812"/>
          </a:xfrm>
          <a:prstGeom prst="ellipse">
            <a:avLst/>
          </a:prstGeom>
          <a:solidFill>
            <a:srgbClr val="99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890" tIns="8890" rIns="8890" bIns="8890" spcCol="1270" anchor="ctr"/>
          <a:lstStyle/>
          <a:p>
            <a:pPr algn="ctr" defTabSz="600075"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субвенций всего</a:t>
            </a:r>
          </a:p>
          <a:p>
            <a:pPr algn="ctr" defTabSz="600075">
              <a:spcAft>
                <a:spcPts val="0"/>
              </a:spcAft>
              <a:defRPr/>
            </a:pP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465 432 898,15</a:t>
            </a:r>
          </a:p>
          <a:p>
            <a:pPr algn="ctr" defTabSz="600075"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руб.,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25865" y="2953322"/>
            <a:ext cx="1908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комиссий по делам несовершеннолетних 937 100,00 руб.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51920" y="5372821"/>
            <a:ext cx="163281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льготного проезда на городском и пригородном транспорте                         141 100,00руб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461948" y="5346241"/>
            <a:ext cx="186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опеке и попечительству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10 061 185,81 руб.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99788" y="5434272"/>
            <a:ext cx="19006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обращению с животными без владельцев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7 285 180,34 руб.</a:t>
            </a:r>
          </a:p>
        </p:txBody>
      </p:sp>
      <p:sp>
        <p:nvSpPr>
          <p:cNvPr id="48" name="Shape 47"/>
          <p:cNvSpPr/>
          <p:nvPr/>
        </p:nvSpPr>
        <p:spPr>
          <a:xfrm rot="12808475">
            <a:off x="2898237" y="3070762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9" name="Shape 48"/>
          <p:cNvSpPr/>
          <p:nvPr/>
        </p:nvSpPr>
        <p:spPr>
          <a:xfrm rot="9960856">
            <a:off x="3675586" y="3804867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0" name="Shape 49"/>
          <p:cNvSpPr/>
          <p:nvPr/>
        </p:nvSpPr>
        <p:spPr>
          <a:xfrm rot="4691085">
            <a:off x="5671877" y="3404739"/>
            <a:ext cx="764167" cy="1037112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2" name="Shape 51"/>
          <p:cNvSpPr/>
          <p:nvPr/>
        </p:nvSpPr>
        <p:spPr>
          <a:xfrm rot="21334900">
            <a:off x="5477913" y="1884676"/>
            <a:ext cx="843466" cy="446990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2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31</a:t>
            </a:fld>
            <a:endParaRPr lang="ru-RU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1788969" y="2459270"/>
            <a:ext cx="14673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части родительской платы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200 000,00руб.</a:t>
            </a:r>
          </a:p>
        </p:txBody>
      </p:sp>
      <p:sp>
        <p:nvSpPr>
          <p:cNvPr id="32" name="Shape 31"/>
          <p:cNvSpPr/>
          <p:nvPr/>
        </p:nvSpPr>
        <p:spPr>
          <a:xfrm rot="4691085">
            <a:off x="4454247" y="3771443"/>
            <a:ext cx="546272" cy="46415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34" name="TextBox 33"/>
          <p:cNvSpPr txBox="1"/>
          <p:nvPr/>
        </p:nvSpPr>
        <p:spPr>
          <a:xfrm>
            <a:off x="-3002" y="5024208"/>
            <a:ext cx="15153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льготным питанием детей из малоимущих семей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754 400,00 руб.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2" y="3742744"/>
            <a:ext cx="1705472" cy="1295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40" y="2533568"/>
            <a:ext cx="1887978" cy="1076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9609" y="4444874"/>
            <a:ext cx="1310375" cy="92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Shape 34"/>
          <p:cNvSpPr/>
          <p:nvPr/>
        </p:nvSpPr>
        <p:spPr>
          <a:xfrm rot="11015485" flipV="1">
            <a:off x="3630510" y="1698577"/>
            <a:ext cx="767999" cy="505059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0" name="Shape 39"/>
          <p:cNvSpPr/>
          <p:nvPr/>
        </p:nvSpPr>
        <p:spPr>
          <a:xfrm rot="12808475">
            <a:off x="1877963" y="3261948"/>
            <a:ext cx="815944" cy="1364402"/>
          </a:xfrm>
          <a:prstGeom prst="swooshArrow">
            <a:avLst>
              <a:gd name="adj1" fmla="val 25000"/>
              <a:gd name="adj2" fmla="val 30862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3734" y="1848697"/>
            <a:ext cx="1648447" cy="1103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4430" y="4271392"/>
            <a:ext cx="1649858" cy="1162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TextBox 32"/>
          <p:cNvSpPr txBox="1"/>
          <p:nvPr/>
        </p:nvSpPr>
        <p:spPr>
          <a:xfrm>
            <a:off x="4283968" y="861673"/>
            <a:ext cx="2555576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80"/>
              </a:lnSpc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финансирование дошкольного образования</a:t>
            </a:r>
          </a:p>
          <a:p>
            <a:pPr algn="ctr">
              <a:lnSpc>
                <a:spcPts val="1680"/>
              </a:lnSpc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119 659 400,00 руб.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88" y="4359048"/>
            <a:ext cx="1980736" cy="1110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Shape 36"/>
          <p:cNvSpPr/>
          <p:nvPr/>
        </p:nvSpPr>
        <p:spPr>
          <a:xfrm rot="4691085">
            <a:off x="6222026" y="3238468"/>
            <a:ext cx="1154582" cy="1575800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2" name="TextBox 41"/>
          <p:cNvSpPr txBox="1"/>
          <p:nvPr/>
        </p:nvSpPr>
        <p:spPr>
          <a:xfrm>
            <a:off x="7304729" y="4081264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отдыха, оздоровления детей в каникулярное время в муниципальных организациях (лагерь)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2 177 280.00 руб.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A6BA023-CA8C-5931-EA85-5B82A481F8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778" y="5254947"/>
            <a:ext cx="1737122" cy="1292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1B7290-CBAE-8529-C38E-21C9F8F7E49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636" y="2021365"/>
            <a:ext cx="1342528" cy="887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4DCE0AE-A667-B5E8-68F3-446EB4CA0C77}"/>
              </a:ext>
            </a:extLst>
          </p:cNvPr>
          <p:cNvSpPr txBox="1"/>
          <p:nvPr/>
        </p:nvSpPr>
        <p:spPr>
          <a:xfrm>
            <a:off x="5785430" y="2839933"/>
            <a:ext cx="16867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мероприятий по гос. полномочий в сфере труда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376 300,00 руб.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CF2B56B-6DBF-087B-6A71-48F6AF7680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417" y="328507"/>
            <a:ext cx="2423118" cy="161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0326F35-93F0-498B-27A8-50EBCCADF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2" y="733249"/>
            <a:ext cx="2638636" cy="1801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/>
          <p:cNvSpPr txBox="1"/>
          <p:nvPr/>
        </p:nvSpPr>
        <p:spPr>
          <a:xfrm>
            <a:off x="2350763" y="832298"/>
            <a:ext cx="2148733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ts val="1680"/>
              </a:lnSpc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финансирование общеобразовательного процесса</a:t>
            </a:r>
          </a:p>
          <a:p>
            <a:pPr algn="ctr"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323 792 400,00руб.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6778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92.168.0.144\обмен_кф\Секретарь\pale-blue-background-o6g2obsrn1z3er7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" y="-9846"/>
            <a:ext cx="9142190" cy="686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67544" y="57399"/>
            <a:ext cx="7776864" cy="859867"/>
          </a:xfrm>
          <a:prstGeom prst="roundRect">
            <a:avLst/>
          </a:prstGeom>
          <a:noFill/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i="1" dirty="0">
                <a:solidFill>
                  <a:srgbClr val="0947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Субвенции</a:t>
            </a:r>
            <a:r>
              <a:rPr lang="ru-RU" sz="3200" b="1" i="1" dirty="0">
                <a:solidFill>
                  <a:srgbClr val="0947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2026 год</a:t>
            </a:r>
          </a:p>
        </p:txBody>
      </p:sp>
      <p:sp>
        <p:nvSpPr>
          <p:cNvPr id="31" name="Овал 30"/>
          <p:cNvSpPr/>
          <p:nvPr/>
        </p:nvSpPr>
        <p:spPr>
          <a:xfrm>
            <a:off x="3103783" y="2196687"/>
            <a:ext cx="2963091" cy="1801812"/>
          </a:xfrm>
          <a:prstGeom prst="ellipse">
            <a:avLst/>
          </a:prstGeom>
          <a:solidFill>
            <a:srgbClr val="99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890" tIns="8890" rIns="8890" bIns="8890" spcCol="1270" anchor="ctr"/>
          <a:lstStyle/>
          <a:p>
            <a:pPr algn="ctr" defTabSz="600075"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субвенций всего </a:t>
            </a:r>
          </a:p>
          <a:p>
            <a:pPr algn="ctr" defTabSz="600075">
              <a:spcAft>
                <a:spcPts val="0"/>
              </a:spcAft>
              <a:defRPr/>
            </a:pP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407 731 100,00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57336" y="3127143"/>
            <a:ext cx="15834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комиссий по делам несовершеннолетних 894 700,00 руб.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56636" y="5434272"/>
            <a:ext cx="2382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льготного проезда на городском и пригородном транспорте                        </a:t>
            </a: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497 300,00 руб.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131851" y="5742698"/>
            <a:ext cx="17245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опеке 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попечительству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11 050 700,00  руб.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12149" y="5434272"/>
            <a:ext cx="2016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обращению с животными без владельцев              </a:t>
            </a: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4 204 800,00 руб.</a:t>
            </a:r>
          </a:p>
        </p:txBody>
      </p:sp>
      <p:sp>
        <p:nvSpPr>
          <p:cNvPr id="48" name="Shape 47"/>
          <p:cNvSpPr/>
          <p:nvPr/>
        </p:nvSpPr>
        <p:spPr>
          <a:xfrm rot="12808475">
            <a:off x="2898237" y="3070762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9" name="Shape 48"/>
          <p:cNvSpPr/>
          <p:nvPr/>
        </p:nvSpPr>
        <p:spPr>
          <a:xfrm rot="9960856">
            <a:off x="3518019" y="3968051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0" name="Shape 49"/>
          <p:cNvSpPr/>
          <p:nvPr/>
        </p:nvSpPr>
        <p:spPr>
          <a:xfrm rot="4691085">
            <a:off x="5719043" y="3661065"/>
            <a:ext cx="616187" cy="789356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1" name="Shape 50"/>
          <p:cNvSpPr/>
          <p:nvPr/>
        </p:nvSpPr>
        <p:spPr>
          <a:xfrm rot="2516078">
            <a:off x="5853301" y="2543128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2" name="Shape 51"/>
          <p:cNvSpPr/>
          <p:nvPr/>
        </p:nvSpPr>
        <p:spPr>
          <a:xfrm rot="21334900">
            <a:off x="5477614" y="1876938"/>
            <a:ext cx="643181" cy="46246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2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32</a:t>
            </a:fld>
            <a:endParaRPr lang="ru-RU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1566746" y="2336176"/>
            <a:ext cx="15779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части родительской платы </a:t>
            </a:r>
          </a:p>
          <a:p>
            <a:pPr algn="ctr"/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528 000,00 руб.</a:t>
            </a:r>
          </a:p>
        </p:txBody>
      </p:sp>
      <p:sp>
        <p:nvSpPr>
          <p:cNvPr id="32" name="Shape 31"/>
          <p:cNvSpPr/>
          <p:nvPr/>
        </p:nvSpPr>
        <p:spPr>
          <a:xfrm rot="4691085">
            <a:off x="4801268" y="3965192"/>
            <a:ext cx="546272" cy="46415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34" name="TextBox 33"/>
          <p:cNvSpPr txBox="1"/>
          <p:nvPr/>
        </p:nvSpPr>
        <p:spPr>
          <a:xfrm>
            <a:off x="134907" y="5024208"/>
            <a:ext cx="1877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льготным питанием детей из малоимущих семей</a:t>
            </a:r>
          </a:p>
          <a:p>
            <a:pPr algn="ctr"/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1 583 600,00 руб.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13" y="3742744"/>
            <a:ext cx="1454068" cy="1295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536211"/>
            <a:ext cx="1720037" cy="8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251" y="4465995"/>
            <a:ext cx="1310375" cy="92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Shape 34"/>
          <p:cNvSpPr/>
          <p:nvPr/>
        </p:nvSpPr>
        <p:spPr>
          <a:xfrm rot="11015485" flipV="1">
            <a:off x="3749322" y="1702302"/>
            <a:ext cx="649070" cy="505059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0" name="Shape 39"/>
          <p:cNvSpPr/>
          <p:nvPr/>
        </p:nvSpPr>
        <p:spPr>
          <a:xfrm rot="12808475">
            <a:off x="2056978" y="3306818"/>
            <a:ext cx="922280" cy="1352824"/>
          </a:xfrm>
          <a:prstGeom prst="swooshArrow">
            <a:avLst>
              <a:gd name="adj1" fmla="val 25000"/>
              <a:gd name="adj2" fmla="val 30862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0621" y="2209218"/>
            <a:ext cx="1648447" cy="1103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3763" y="4507458"/>
            <a:ext cx="1935330" cy="1162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TextBox 32"/>
          <p:cNvSpPr txBox="1"/>
          <p:nvPr/>
        </p:nvSpPr>
        <p:spPr>
          <a:xfrm>
            <a:off x="4095578" y="964889"/>
            <a:ext cx="2610216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80"/>
              </a:lnSpc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финансирование дошкольного образования</a:t>
            </a:r>
          </a:p>
          <a:p>
            <a:pPr algn="ctr">
              <a:lnSpc>
                <a:spcPts val="1680"/>
              </a:lnSpc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113 617 100,00 руб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49" y="4438122"/>
            <a:ext cx="1980736" cy="1110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5751C1F-C405-FFB9-9F83-8DC149624E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1" y="1002076"/>
            <a:ext cx="1720037" cy="1174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/>
          <p:cNvSpPr txBox="1"/>
          <p:nvPr/>
        </p:nvSpPr>
        <p:spPr>
          <a:xfrm>
            <a:off x="1739371" y="1103585"/>
            <a:ext cx="2288998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ts val="1680"/>
              </a:lnSpc>
              <a:spcAft>
                <a:spcPts val="0"/>
              </a:spcAft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общеобразовательного процесса</a:t>
            </a:r>
          </a:p>
          <a:p>
            <a:pPr algn="ctr"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271 446 600,00 руб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D037A2D-F051-9594-7C8B-BAD46FC285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314" y="2312709"/>
            <a:ext cx="1337647" cy="884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8B5B6D2-D473-C8FA-BEBD-74D61A20B98E}"/>
              </a:ext>
            </a:extLst>
          </p:cNvPr>
          <p:cNvSpPr txBox="1"/>
          <p:nvPr/>
        </p:nvSpPr>
        <p:spPr>
          <a:xfrm>
            <a:off x="5822220" y="3146491"/>
            <a:ext cx="158346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Осуществление мероприятий по гос. полномочий в сфере труда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470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100,00 руб.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3335752-D993-9A4E-97DC-EA02018A51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573" y="820367"/>
            <a:ext cx="2098192" cy="1398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757576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92.168.0.144\обмен_кф\Секретарь\pale-blue-background-o6g2obsrn1z3er7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" y="-27384"/>
            <a:ext cx="9142190" cy="686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67544" y="57399"/>
            <a:ext cx="7776864" cy="859867"/>
          </a:xfrm>
          <a:prstGeom prst="roundRect">
            <a:avLst/>
          </a:prstGeom>
          <a:noFill/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i="1" dirty="0">
                <a:solidFill>
                  <a:srgbClr val="0947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Субвенции</a:t>
            </a:r>
            <a:r>
              <a:rPr lang="ru-RU" sz="3200" b="1" i="1" dirty="0">
                <a:solidFill>
                  <a:srgbClr val="0947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2027 год</a:t>
            </a:r>
          </a:p>
        </p:txBody>
      </p:sp>
      <p:sp>
        <p:nvSpPr>
          <p:cNvPr id="31" name="Овал 30"/>
          <p:cNvSpPr/>
          <p:nvPr/>
        </p:nvSpPr>
        <p:spPr>
          <a:xfrm>
            <a:off x="3103783" y="2196687"/>
            <a:ext cx="2963091" cy="1801812"/>
          </a:xfrm>
          <a:prstGeom prst="ellipse">
            <a:avLst/>
          </a:prstGeom>
          <a:solidFill>
            <a:srgbClr val="99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890" tIns="8890" rIns="8890" bIns="8890" spcCol="1270" anchor="ctr"/>
          <a:lstStyle/>
          <a:p>
            <a:pPr algn="ctr" defTabSz="600075"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субвенций всего </a:t>
            </a:r>
          </a:p>
          <a:p>
            <a:pPr algn="ctr" defTabSz="600075">
              <a:spcAft>
                <a:spcPts val="0"/>
              </a:spcAft>
              <a:defRPr/>
            </a:pP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158 422 357,16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10276" y="3184631"/>
            <a:ext cx="16707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комиссий по делам несовершеннолетних 919 200,00 руб.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72000" y="5372821"/>
            <a:ext cx="1893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льготного проезда на городском и пригородном транспорте                        </a:t>
            </a:r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503 800,00 руб.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024571" y="5837786"/>
            <a:ext cx="17245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опеке 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попечительству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11 335 600,00  руб.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12149" y="5434272"/>
            <a:ext cx="20162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обращению с животными без владельцев            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4 324 500,00 руб.</a:t>
            </a:r>
          </a:p>
        </p:txBody>
      </p:sp>
      <p:sp>
        <p:nvSpPr>
          <p:cNvPr id="48" name="Shape 47"/>
          <p:cNvSpPr/>
          <p:nvPr/>
        </p:nvSpPr>
        <p:spPr>
          <a:xfrm rot="12808475">
            <a:off x="2898237" y="3070762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9" name="Shape 48"/>
          <p:cNvSpPr/>
          <p:nvPr/>
        </p:nvSpPr>
        <p:spPr>
          <a:xfrm rot="9960856">
            <a:off x="3518019" y="3968051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0" name="Shape 49"/>
          <p:cNvSpPr/>
          <p:nvPr/>
        </p:nvSpPr>
        <p:spPr>
          <a:xfrm rot="4691085">
            <a:off x="5719043" y="3661065"/>
            <a:ext cx="616187" cy="789356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1" name="Shape 50"/>
          <p:cNvSpPr/>
          <p:nvPr/>
        </p:nvSpPr>
        <p:spPr>
          <a:xfrm rot="2516078">
            <a:off x="5853301" y="2543128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2" name="Shape 51"/>
          <p:cNvSpPr/>
          <p:nvPr/>
        </p:nvSpPr>
        <p:spPr>
          <a:xfrm rot="21334900">
            <a:off x="5477614" y="1876938"/>
            <a:ext cx="643181" cy="46246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25" name="TextBox 24"/>
          <p:cNvSpPr txBox="1"/>
          <p:nvPr/>
        </p:nvSpPr>
        <p:spPr>
          <a:xfrm>
            <a:off x="1512368" y="1018779"/>
            <a:ext cx="2555576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ts val="1680"/>
              </a:lnSpc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финансирование общеобразовательного процесса</a:t>
            </a:r>
          </a:p>
          <a:p>
            <a:pPr algn="ctr">
              <a:defRPr/>
            </a:pPr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277 551 100,00 руб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33</a:t>
            </a:fld>
            <a:endParaRPr lang="ru-RU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1566746" y="2336176"/>
            <a:ext cx="15779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части родительской платы </a:t>
            </a:r>
          </a:p>
          <a:p>
            <a:pPr algn="ctr"/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542 300,00 руб.</a:t>
            </a:r>
          </a:p>
        </p:txBody>
      </p:sp>
      <p:sp>
        <p:nvSpPr>
          <p:cNvPr id="32" name="Shape 31"/>
          <p:cNvSpPr/>
          <p:nvPr/>
        </p:nvSpPr>
        <p:spPr>
          <a:xfrm rot="4691085">
            <a:off x="4801268" y="3965192"/>
            <a:ext cx="546272" cy="46415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34" name="TextBox 33"/>
          <p:cNvSpPr txBox="1"/>
          <p:nvPr/>
        </p:nvSpPr>
        <p:spPr>
          <a:xfrm>
            <a:off x="134907" y="5024208"/>
            <a:ext cx="18772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льготным питанием детей из малоимущих семей</a:t>
            </a:r>
          </a:p>
          <a:p>
            <a:pPr algn="ctr"/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1 626 500,00 руб.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13" y="3742744"/>
            <a:ext cx="1454068" cy="1295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60" y="2536211"/>
            <a:ext cx="1515476" cy="112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9052" y="4444874"/>
            <a:ext cx="1310375" cy="92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Shape 34"/>
          <p:cNvSpPr/>
          <p:nvPr/>
        </p:nvSpPr>
        <p:spPr>
          <a:xfrm rot="11015485" flipV="1">
            <a:off x="3749322" y="1702302"/>
            <a:ext cx="649070" cy="505059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0" name="Shape 39"/>
          <p:cNvSpPr/>
          <p:nvPr/>
        </p:nvSpPr>
        <p:spPr>
          <a:xfrm rot="12808475">
            <a:off x="2056978" y="3306818"/>
            <a:ext cx="922280" cy="1352824"/>
          </a:xfrm>
          <a:prstGeom prst="swooshArrow">
            <a:avLst>
              <a:gd name="adj1" fmla="val 25000"/>
              <a:gd name="adj2" fmla="val 30862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2563" y="2162438"/>
            <a:ext cx="1648447" cy="1103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8736" y="4699478"/>
            <a:ext cx="1935330" cy="1162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TextBox 32"/>
          <p:cNvSpPr txBox="1"/>
          <p:nvPr/>
        </p:nvSpPr>
        <p:spPr>
          <a:xfrm>
            <a:off x="4095577" y="964889"/>
            <a:ext cx="2994709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80"/>
              </a:lnSpc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финансирование дошкольного образования</a:t>
            </a:r>
          </a:p>
          <a:p>
            <a:pPr algn="ctr">
              <a:lnSpc>
                <a:spcPts val="1680"/>
              </a:lnSpc>
              <a:defRPr/>
            </a:pPr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116 184 100,00 руб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49" y="4438122"/>
            <a:ext cx="1980736" cy="1110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EF5E06C-58ED-4726-6AF2-A31C43DBB4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220" y="612855"/>
            <a:ext cx="2129597" cy="1419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093E0DF-0A2F-46D3-D66C-D532ECCBC5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348" y="2189640"/>
            <a:ext cx="1516427" cy="1002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340493-819E-FBA9-692C-712E2F9D47DA}"/>
              </a:ext>
            </a:extLst>
          </p:cNvPr>
          <p:cNvSpPr txBox="1"/>
          <p:nvPr/>
        </p:nvSpPr>
        <p:spPr>
          <a:xfrm>
            <a:off x="5859864" y="3176055"/>
            <a:ext cx="202617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Осуществление мероприятий по гос. полномочий в сфере труда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470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100,00 руб.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1AFF4780-BCC3-E1AE-E7BC-43943CF9CC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92" y="754333"/>
            <a:ext cx="1922596" cy="1312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425772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90" y="-243874"/>
            <a:ext cx="9212289" cy="727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88236" y="4195302"/>
            <a:ext cx="3455168" cy="644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ные межбюджетные трансферты на 2026 год; </a:t>
            </a: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сего 34 828 140,00 руб.</a:t>
            </a:r>
          </a:p>
        </p:txBody>
      </p:sp>
      <p:sp>
        <p:nvSpPr>
          <p:cNvPr id="3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543675"/>
            <a:ext cx="461962" cy="268288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34</a:t>
            </a:fld>
            <a:endParaRPr lang="ru-RU" sz="1200" dirty="0"/>
          </a:p>
        </p:txBody>
      </p:sp>
      <p:sp>
        <p:nvSpPr>
          <p:cNvPr id="3" name="AutoShape 2" descr="Доступная среда в Беларуси — Тифлоцентр «Вертикаль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В 2020 году доступная среда будет создана в 4 образовательных организациях  региона - Сайт Пензен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0" y="4851293"/>
            <a:ext cx="3963828" cy="436114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денежное вознаграждение за классное руководство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04117" y="5299393"/>
            <a:ext cx="3607570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30 232 400,00 руб. и 1 819 200,00 руб.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-15864" y="5889974"/>
            <a:ext cx="3963827" cy="504056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Льготное питание детей мобилизованных граждан</a:t>
            </a:r>
          </a:p>
        </p:txBody>
      </p:sp>
      <p:sp>
        <p:nvSpPr>
          <p:cNvPr id="47" name="TextBox 27"/>
          <p:cNvSpPr txBox="1">
            <a:spLocks noChangeArrowheads="1"/>
          </p:cNvSpPr>
          <p:nvPr/>
        </p:nvSpPr>
        <p:spPr bwMode="auto">
          <a:xfrm>
            <a:off x="5819756" y="6297462"/>
            <a:ext cx="3084074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1 006 800,00руб.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27584" y="7937"/>
            <a:ext cx="7433521" cy="6847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ные межбюджетные трансферты </a:t>
            </a:r>
            <a:endParaRPr lang="ru-RU" sz="3200" b="1" i="1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2393" y="692696"/>
            <a:ext cx="5787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>
                <a:ln w="0"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Всего   в 2025 году 93 779 246,00 рубля, из них</a:t>
            </a:r>
            <a:r>
              <a:rPr lang="ru-RU" b="1" dirty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0" y="1124744"/>
            <a:ext cx="2976555" cy="733343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денежное вознаграждение за классное руководство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-2" y="1836972"/>
            <a:ext cx="4329537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Ф/Б 30 072 253,00 руб. и К/Б 1 958 814,33 руб.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813805" y="1043114"/>
            <a:ext cx="2599451" cy="793971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Льготное питание детей мобилизованных граждан</a:t>
            </a:r>
          </a:p>
        </p:txBody>
      </p:sp>
      <p:sp>
        <p:nvSpPr>
          <p:cNvPr id="32" name="TextBox 27"/>
          <p:cNvSpPr txBox="1">
            <a:spLocks noChangeArrowheads="1"/>
          </p:cNvSpPr>
          <p:nvPr/>
        </p:nvSpPr>
        <p:spPr bwMode="auto">
          <a:xfrm>
            <a:off x="6454683" y="1774699"/>
            <a:ext cx="2009329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886 600,00 руб.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624584" y="2254549"/>
            <a:ext cx="3474418" cy="543504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вопросов местного значения</a:t>
            </a: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27"/>
          <p:cNvSpPr txBox="1">
            <a:spLocks noChangeArrowheads="1"/>
          </p:cNvSpPr>
          <p:nvPr/>
        </p:nvSpPr>
        <p:spPr bwMode="auto">
          <a:xfrm>
            <a:off x="6849907" y="2826057"/>
            <a:ext cx="2009329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17 069 700,00 руб.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-68290" y="2241184"/>
            <a:ext cx="5144346" cy="884556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мероприятия обеспечение предоставления иного межбюджетного трансферта мероприятий связанных с приведением в нормативное состояние объектов, размещения отходов на 2025 год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307975" y="3170283"/>
            <a:ext cx="2026879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6 777 266,70 руб.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397108" y="3145984"/>
            <a:ext cx="3036874" cy="59943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Вознаграждение советникам директоров</a:t>
            </a: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27"/>
          <p:cNvSpPr txBox="1">
            <a:spLocks noChangeArrowheads="1"/>
          </p:cNvSpPr>
          <p:nvPr/>
        </p:nvSpPr>
        <p:spPr bwMode="auto">
          <a:xfrm>
            <a:off x="2771800" y="3800788"/>
            <a:ext cx="2009329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344 438,99 руб.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476591" y="4077109"/>
            <a:ext cx="3528392" cy="644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ные межбюджетные трансферты на 2027 год; Всего 34 942 740,00 руб.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218552" y="4840453"/>
            <a:ext cx="3733666" cy="436114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денежное вознаграждение за классное руководство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397199" y="5335462"/>
            <a:ext cx="3599754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30 232 400,00 руб. и 1 868 300,00 руб.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218552" y="5814886"/>
            <a:ext cx="3876162" cy="42774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Льготное питание детей мобилизованных граждан</a:t>
            </a:r>
          </a:p>
        </p:txBody>
      </p:sp>
      <p:sp>
        <p:nvSpPr>
          <p:cNvPr id="43" name="TextBox 27"/>
          <p:cNvSpPr txBox="1">
            <a:spLocks noChangeArrowheads="1"/>
          </p:cNvSpPr>
          <p:nvPr/>
        </p:nvSpPr>
        <p:spPr bwMode="auto">
          <a:xfrm>
            <a:off x="155575" y="6416424"/>
            <a:ext cx="2664296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980 300,00руб.</a:t>
            </a:r>
          </a:p>
        </p:txBody>
      </p:sp>
      <p:sp>
        <p:nvSpPr>
          <p:cNvPr id="4" name="Скругленный прямоугольник 39">
            <a:extLst>
              <a:ext uri="{FF2B5EF4-FFF2-40B4-BE49-F238E27FC236}">
                <a16:creationId xmlns:a16="http://schemas.microsoft.com/office/drawing/2014/main" xmlns="" id="{F3E4B027-C4C5-95BF-68BC-E3BE476FC72F}"/>
              </a:ext>
            </a:extLst>
          </p:cNvPr>
          <p:cNvSpPr/>
          <p:nvPr/>
        </p:nvSpPr>
        <p:spPr>
          <a:xfrm>
            <a:off x="5462694" y="3166104"/>
            <a:ext cx="3036874" cy="39434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Содержание дорог местного значения</a:t>
            </a: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7">
            <a:extLst>
              <a:ext uri="{FF2B5EF4-FFF2-40B4-BE49-F238E27FC236}">
                <a16:creationId xmlns:a16="http://schemas.microsoft.com/office/drawing/2014/main" xmlns="" id="{3441A418-994B-043E-C1A8-A8D628665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8591" y="3596770"/>
            <a:ext cx="2009329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36 688 176,36 руб.</a:t>
            </a:r>
          </a:p>
        </p:txBody>
      </p:sp>
    </p:spTree>
    <p:extLst>
      <p:ext uri="{BB962C8B-B14F-4D97-AF65-F5344CB8AC3E}">
        <p14:creationId xmlns:p14="http://schemas.microsoft.com/office/powerpoint/2010/main" val="416129924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tx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8104"/>
            <a:ext cx="9144000" cy="648072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u="sng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Балейского муниципального округа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764704"/>
            <a:ext cx="4462982" cy="5472608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  бюджета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 выплачиваемые   из   бюджета   денежные   средства, за исключением средств, являющихся в соответствии с бюджетным Кодексом источниками финансирования дефицита бюджета.</a:t>
            </a:r>
          </a:p>
          <a:p>
            <a:pPr marL="13716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расходов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</a:t>
            </a:r>
          </a:p>
          <a:p>
            <a:pPr marL="137160" indent="0">
              <a:buNone/>
            </a:pPr>
            <a:endParaRPr lang="ru-RU" sz="20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590374" y="977336"/>
            <a:ext cx="3654033" cy="1036746"/>
          </a:xfrm>
          <a:prstGeom prst="round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190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бюджета: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886518" y="2276872"/>
            <a:ext cx="1942552" cy="10081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901722" y="3573016"/>
            <a:ext cx="2270677" cy="10081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139700">
              <a:schemeClr val="accent3">
                <a:satMod val="175000"/>
                <a:alpha val="40000"/>
              </a:schemeClr>
            </a:glow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</a:t>
            </a:r>
            <a:r>
              <a:rPr lang="ru-RU" dirty="0"/>
              <a:t>;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886517" y="4882792"/>
            <a:ext cx="2573913" cy="107592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139700">
              <a:schemeClr val="accent3">
                <a:satMod val="175000"/>
                <a:alpha val="40000"/>
              </a:schemeClr>
            </a:glow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программам.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5238446" y="2014082"/>
            <a:ext cx="0" cy="3406672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cxnSpLocks/>
            <a:endCxn id="24" idx="1"/>
          </p:cNvCxnSpPr>
          <p:nvPr/>
        </p:nvCxnSpPr>
        <p:spPr>
          <a:xfrm>
            <a:off x="5238447" y="5420752"/>
            <a:ext cx="648070" cy="1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20" name="Прямая соединительная линия 5119"/>
          <p:cNvCxnSpPr>
            <a:cxnSpLocks/>
            <a:stCxn id="23" idx="1"/>
          </p:cNvCxnSpPr>
          <p:nvPr/>
        </p:nvCxnSpPr>
        <p:spPr>
          <a:xfrm flipH="1">
            <a:off x="5253651" y="4077072"/>
            <a:ext cx="648071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23" name="Прямая соединительная линия 5122"/>
          <p:cNvCxnSpPr>
            <a:cxnSpLocks/>
            <a:stCxn id="22" idx="1"/>
          </p:cNvCxnSpPr>
          <p:nvPr/>
        </p:nvCxnSpPr>
        <p:spPr>
          <a:xfrm flipH="1">
            <a:off x="5258420" y="2780928"/>
            <a:ext cx="628098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734771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chemeClr val="tx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596"/>
            <a:ext cx="8229600" cy="63339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00026" y="819150"/>
            <a:ext cx="1924050" cy="742950"/>
          </a:xfrm>
          <a:solidFill>
            <a:schemeClr val="accent4">
              <a:lumMod val="60000"/>
              <a:lumOff val="4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 функциям государства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2195736" y="819149"/>
            <a:ext cx="1728565" cy="7239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None/>
              <a:tabLst>
                <a:tab pos="179388" algn="l"/>
              </a:tabLst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ведомствам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4038601" y="828674"/>
            <a:ext cx="2362200" cy="7143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None/>
              <a:tabLst>
                <a:tab pos="179388" algn="l"/>
              </a:tabLst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 типам расходных обязательств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6619875" y="828674"/>
            <a:ext cx="2416621" cy="7143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None/>
              <a:tabLst>
                <a:tab pos="179388" algn="l"/>
              </a:tabLst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 государственным программам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142844" y="1785926"/>
            <a:ext cx="8601075" cy="4095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None/>
              <a:tabLst>
                <a:tab pos="179388" algn="l"/>
              </a:tabLst>
              <a:defRPr/>
            </a:pPr>
            <a:r>
              <a:rPr kumimoji="0" lang="ru-RU" sz="1600" b="1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бюджетов по основным функциям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285992"/>
            <a:ext cx="88106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0" y="4144120"/>
            <a:ext cx="10635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Общегосударственные вопросы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53244" y="3200400"/>
            <a:ext cx="125650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Национальная оборона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96081" y="2991643"/>
            <a:ext cx="0" cy="14518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890588" y="3224212"/>
            <a:ext cx="42862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 rot="10800000" flipV="1">
            <a:off x="1104106" y="5238840"/>
            <a:ext cx="16962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i="1" dirty="0">
                <a:latin typeface="Times New Roman" pitchFamily="18" charset="0"/>
                <a:cs typeface="Times New Roman" pitchFamily="18" charset="0"/>
              </a:rPr>
              <a:t>Национальная безопасность и правоохранительная деятельность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1695450" y="3009898"/>
            <a:ext cx="0" cy="24590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1866900" y="3391585"/>
            <a:ext cx="10477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>
                <a:latin typeface="Times New Roman" pitchFamily="18" charset="0"/>
                <a:cs typeface="Times New Roman" pitchFamily="18" charset="0"/>
              </a:rPr>
              <a:t> Национальная экономика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rot="5400000">
            <a:off x="2057400" y="3286125"/>
            <a:ext cx="5715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2342356" y="4549379"/>
            <a:ext cx="1581943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dirty="0">
                <a:latin typeface="Times New Roman" pitchFamily="18" charset="0"/>
                <a:cs typeface="Times New Roman" pitchFamily="18" charset="0"/>
              </a:rPr>
              <a:t> Жилищно-коммунальное хозяйство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3028950" y="3028949"/>
            <a:ext cx="0" cy="17021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3152775" y="3201085"/>
            <a:ext cx="101917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i="1" dirty="0">
                <a:latin typeface="Times New Roman" pitchFamily="18" charset="0"/>
                <a:cs typeface="Times New Roman" pitchFamily="18" charset="0"/>
              </a:rPr>
              <a:t>Охрана окружающей среды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rot="5400000">
            <a:off x="3376613" y="3243263"/>
            <a:ext cx="39052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3571081" y="4871770"/>
            <a:ext cx="143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4229100" y="3009901"/>
            <a:ext cx="2" cy="20927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4287565" y="3401110"/>
            <a:ext cx="932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Культура</a:t>
            </a: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4800600" y="3038476"/>
            <a:ext cx="9528" cy="6790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 rot="10800000" flipV="1">
            <a:off x="5004047" y="4088914"/>
            <a:ext cx="13110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>
                <a:latin typeface="Times New Roman" pitchFamily="18" charset="0"/>
                <a:cs typeface="Times New Roman" pitchFamily="18" charset="0"/>
              </a:rPr>
              <a:t>Здравоохранение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5419725" y="3038474"/>
            <a:ext cx="19050" cy="12179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5657850" y="3324910"/>
            <a:ext cx="1028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>
                <a:latin typeface="Times New Roman" pitchFamily="18" charset="0"/>
                <a:cs typeface="Times New Roman" pitchFamily="18" charset="0"/>
              </a:rPr>
              <a:t>Социальная 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политика</a:t>
            </a:r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rot="16200000" flipH="1">
            <a:off x="5867399" y="3276599"/>
            <a:ext cx="504828" cy="9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6172200" y="3915460"/>
            <a:ext cx="1171575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dirty="0">
                <a:latin typeface="Times New Roman" pitchFamily="18" charset="0"/>
                <a:cs typeface="Times New Roman" pitchFamily="18" charset="0"/>
              </a:rPr>
              <a:t> Физическая культура и спорт</a:t>
            </a: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 rot="16200000" flipH="1">
            <a:off x="6181725" y="3562349"/>
            <a:ext cx="1095375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7092280" y="3439320"/>
            <a:ext cx="84204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dirty="0">
                <a:latin typeface="Times New Roman" pitchFamily="18" charset="0"/>
                <a:cs typeface="Times New Roman" pitchFamily="18" charset="0"/>
              </a:rPr>
              <a:t> Средства массовой информации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flipH="1">
            <a:off x="7411244" y="3048794"/>
            <a:ext cx="2" cy="3523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7343775" y="5239435"/>
            <a:ext cx="133349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dirty="0">
                <a:latin typeface="Times New Roman" pitchFamily="18" charset="0"/>
                <a:cs typeface="Times New Roman" pitchFamily="18" charset="0"/>
              </a:rPr>
              <a:t> Обслуживание государственного муниципального долга</a:t>
            </a: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 rot="16200000" flipH="1">
            <a:off x="6699473" y="4242537"/>
            <a:ext cx="2286000" cy="28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7828185" y="3610660"/>
            <a:ext cx="131581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dirty="0">
                <a:latin typeface="Times New Roman" pitchFamily="18" charset="0"/>
                <a:cs typeface="Times New Roman" pitchFamily="18" charset="0"/>
              </a:rPr>
              <a:t> Межбюджетные трансферты общего характера (дотации)</a:t>
            </a: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 rot="5400000">
            <a:off x="8225632" y="3424237"/>
            <a:ext cx="751681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25" descr="чиновник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47" y="5091430"/>
            <a:ext cx="792162" cy="7921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Рисунок 37" descr="сельское хозяйство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6950" y="3931804"/>
            <a:ext cx="647700" cy="6492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Рисунок 36" descr="дороги 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6603" y="4239428"/>
            <a:ext cx="647700" cy="720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Рисунок 32" descr="жкх 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2868" y="5303432"/>
            <a:ext cx="792163" cy="720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Рисунок 33" descr="экологи 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8350" y="4047386"/>
            <a:ext cx="863600" cy="7921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Рисунок 30" descr="культура 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7565" y="3923057"/>
            <a:ext cx="720725" cy="7921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Рисунок 45" descr="спорт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8174" y="4731068"/>
            <a:ext cx="792163" cy="720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Рисунок 43" descr="деньги 5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2107" y="4340293"/>
            <a:ext cx="917324" cy="11722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Рисунок 39" descr="библиотекарь 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79" y="4415451"/>
            <a:ext cx="676945" cy="597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46C0B32-F82F-78B2-6EF1-9A97AAD6EBF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516" y="5310484"/>
            <a:ext cx="1455587" cy="9703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757814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75391"/>
            <a:ext cx="8568952" cy="936104"/>
          </a:xfrm>
          <a:ln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ru-RU" sz="28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по разделам и подразделам бюджетной классификации 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615301"/>
              </p:ext>
            </p:extLst>
          </p:nvPr>
        </p:nvGraphicFramePr>
        <p:xfrm>
          <a:off x="125506" y="1265406"/>
          <a:ext cx="8892988" cy="54172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17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65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41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35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73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652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1317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0523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измерения тыс. руб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159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раздела, подраздела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</a:p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года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</a:p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года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</a:p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года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</a:p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года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</a:p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года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</a:p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года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613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95 763,80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203 893,82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196 797,13</a:t>
                      </a: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123 955,24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128 294,36</a:t>
                      </a: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123 218,21</a:t>
                      </a:r>
                    </a:p>
                  </a:txBody>
                  <a:tcPr marL="7615" marR="7615" marT="761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212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234,90</a:t>
                      </a: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1 106,97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1 106,97</a:t>
                      </a: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970,62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995,20</a:t>
                      </a: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1 240,10</a:t>
                      </a:r>
                    </a:p>
                  </a:txBody>
                  <a:tcPr marL="7615" marR="7615" marT="761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017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10 755,65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15 032,61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13 522,35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6 790,97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8 258,70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7 696,62</a:t>
                      </a:r>
                    </a:p>
                  </a:txBody>
                  <a:tcPr marL="7615" marR="7615" marT="761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613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123 839,79</a:t>
                      </a: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165 597,94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136 735,61</a:t>
                      </a: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101 202,30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76 960,67</a:t>
                      </a: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83 794,87</a:t>
                      </a:r>
                    </a:p>
                  </a:txBody>
                  <a:tcPr marL="7615" marR="7615" marT="761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967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13 786,84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103 127,03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93 910,39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23 419,81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3 200,00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2 836,50</a:t>
                      </a:r>
                    </a:p>
                  </a:txBody>
                  <a:tcPr marL="7615" marR="7615" marT="761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03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7 031,26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7 031,26</a:t>
                      </a: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2 548,92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2 050,00</a:t>
                      </a: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2 050,00</a:t>
                      </a:r>
                    </a:p>
                  </a:txBody>
                  <a:tcPr marL="7615" marR="7615" marT="7615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696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780 791,23</a:t>
                      </a: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879 732,98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881 980,68</a:t>
                      </a: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887 202,64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844 866,88</a:t>
                      </a: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887 202,64</a:t>
                      </a:r>
                    </a:p>
                  </a:txBody>
                  <a:tcPr marL="7615" marR="7615" marT="7615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696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80 277,23</a:t>
                      </a: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168 642,66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164 611,92</a:t>
                      </a: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123 876,78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108 364,09</a:t>
                      </a: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107 120,55</a:t>
                      </a:r>
                    </a:p>
                  </a:txBody>
                  <a:tcPr marL="7615" marR="7615" marT="7615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613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13 045,89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15 918,75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15 886,46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13 077,20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11 130,33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16 290,12</a:t>
                      </a:r>
                    </a:p>
                  </a:txBody>
                  <a:tcPr marL="7615" marR="7615" marT="7615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678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149,99</a:t>
                      </a: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</a:t>
                      </a: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11 361,11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</a:p>
                  </a:txBody>
                  <a:tcPr marL="7615" marR="7615" marT="7615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613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5 028,67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4 853,81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4 853,81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3 460,80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3 567,15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3 280,80</a:t>
                      </a:r>
                    </a:p>
                  </a:txBody>
                  <a:tcPr marL="7615" marR="7615" marT="7615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934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 ) долга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6,51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2,99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2,99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615" marR="7615" marT="7615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0613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136 287,32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615" marR="7615" marT="7615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48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расходов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1 259 967,82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1 053 124,91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1 516 589,57</a:t>
                      </a: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1 297 866,39</a:t>
                      </a: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1 187 887,38</a:t>
                      </a: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1 234 930,41</a:t>
                      </a:r>
                    </a:p>
                  </a:txBody>
                  <a:tcPr marL="7615" marR="7615" marT="7615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235914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669" y="157180"/>
            <a:ext cx="8229600" cy="8905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</a:t>
            </a:r>
            <a:br>
              <a:rPr lang="ru-RU" sz="2800" b="1" dirty="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2025 году – </a:t>
            </a:r>
            <a:r>
              <a:rPr lang="ru-RU" sz="2800" dirty="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1 516 </a:t>
            </a:r>
            <a:r>
              <a:rPr lang="ru-RU" sz="2800" dirty="0" smtClean="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634,67 тыс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руб. в т.ч.</a:t>
            </a:r>
          </a:p>
        </p:txBody>
      </p:sp>
      <p:pic>
        <p:nvPicPr>
          <p:cNvPr id="7" name="Picture 7" descr="C:\Documents and Settings\Savina\Рабочий стол\Яна Савина\Савина (работа)\СЛАЙДЫ 2013\Бюджет для граждан 2016\картинки\432278_original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0" y="1047750"/>
            <a:ext cx="9150938" cy="549592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445223"/>
            <a:ext cx="1507059" cy="1435295"/>
          </a:xfrm>
          <a:prstGeom prst="rect">
            <a:avLst/>
          </a:prstGeom>
          <a:noFill/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264805403"/>
              </p:ext>
            </p:extLst>
          </p:nvPr>
        </p:nvGraphicFramePr>
        <p:xfrm>
          <a:off x="755576" y="1124745"/>
          <a:ext cx="8064896" cy="5256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81772795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669" y="157180"/>
            <a:ext cx="8229600" cy="8905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</a:t>
            </a:r>
            <a:br>
              <a:rPr lang="ru-RU" sz="2800" b="1" dirty="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2025 году – </a:t>
            </a:r>
            <a:r>
              <a:rPr lang="ru-RU" sz="2800" dirty="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1 516 634,67тыс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руб. в т.ч.</a:t>
            </a:r>
          </a:p>
        </p:txBody>
      </p:sp>
      <p:pic>
        <p:nvPicPr>
          <p:cNvPr id="7" name="Picture 7" descr="C:\Documents and Settings\Savina\Рабочий стол\Яна Савина\Савина (работа)\СЛАЙДЫ 2013\Бюджет для граждан 2016\картинки\432278_original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0" y="1047750"/>
            <a:ext cx="9150938" cy="549592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445223"/>
            <a:ext cx="1507059" cy="1435295"/>
          </a:xfrm>
          <a:prstGeom prst="rect">
            <a:avLst/>
          </a:prstGeom>
          <a:noFill/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872051874"/>
              </p:ext>
            </p:extLst>
          </p:nvPr>
        </p:nvGraphicFramePr>
        <p:xfrm>
          <a:off x="899592" y="1340768"/>
          <a:ext cx="79208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31683029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530720"/>
            <a:ext cx="8856984" cy="6034695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форма образования и расходования денежных средств, предназначенных для </a:t>
            </a:r>
          </a:p>
          <a:p>
            <a:pPr marL="0" indent="0" algn="just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финансового обеспечения задач и функций государства и местного самоуправления.</a:t>
            </a:r>
          </a:p>
          <a:p>
            <a:pPr marL="0" indent="0" algn="just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Администратор доходов бюджета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 государственной власти, орган местного самоуправления, орган местной администрации, орган управления государственным внебюджетным фондом, ЦБ РФ, казенное учреждение, осуществляющие в соответствии с законодательством Российской Федерации контроль за правильностью исчисления, полнотой и своевременностью уплаты, начисление, учет, взыскание и принятие решений о возврате (зачете) излишне уплаченных (взысканных) платежей, </a:t>
            </a:r>
          </a:p>
          <a:p>
            <a:pPr marL="0" indent="0" algn="just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пеней и штрафов по ним, являющихся доходами бюджетов бюджетной системы РФ.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Доходы бюджета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денежные средства, поступающие в бюджет, за исключением средств, являющихся </a:t>
            </a:r>
          </a:p>
          <a:p>
            <a:pPr marL="0" indent="0" algn="just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Бюджетным кодексом РФ источниками финансирования дефицита бюджета.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Налог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обязательный, индивидуально безвозмездный платеж, взимаемый с физических и юридических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 для финансового обеспечения деятельности государства и (или) муниципальных образований.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Налоговые доходы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предусмотренных законодательством РФ о налогах и сборах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федеральных налогов и сборов, в том числе от налогов, предусмотренных специальными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налоговыми режимами, региональных и местных налогов, а также пеней и штрафов по ним.</a:t>
            </a:r>
          </a:p>
          <a:p>
            <a:pPr marL="0" indent="0" algn="just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Неналоговые доходы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использования имущества, находящегося в государственной или муниципальной собственности, доходы от продажи имущества (кроме акций и иных форм участия</a:t>
            </a:r>
          </a:p>
          <a:p>
            <a:pPr marL="0" indent="0" algn="just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капитале, государственных запасов драгоценных металлов и драгоценных камней), находящегося </a:t>
            </a:r>
          </a:p>
          <a:p>
            <a:pPr marL="0" indent="0" algn="just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государственной или муниципальной собственности, доходы от платных услуг, оказываемых</a:t>
            </a:r>
          </a:p>
          <a:p>
            <a:pPr marL="0" indent="0" algn="just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казенными учреждениями, средства, полученные в результате применения мер гражданско-</a:t>
            </a:r>
          </a:p>
          <a:p>
            <a:pPr marL="0" indent="0" algn="just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правовой, административной и уголовной ответственности, в том числе штрафы, </a:t>
            </a:r>
          </a:p>
          <a:p>
            <a:pPr marL="0" indent="0" algn="just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конфискации, компенсации и иные суммы принудительного изъятия.</a:t>
            </a: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137160" indent="0">
              <a:spcBef>
                <a:spcPts val="0"/>
              </a:spcBef>
              <a:buClr>
                <a:srgbClr val="0BD0D9"/>
              </a:buClr>
              <a:buNone/>
            </a:pPr>
            <a:endParaRPr lang="ru-RU" sz="1400" b="1" i="1" dirty="0">
              <a:solidFill>
                <a:srgbClr val="FF0000"/>
              </a:solidFill>
            </a:endParaRPr>
          </a:p>
          <a:p>
            <a:pPr marL="137160" indent="0">
              <a:spcBef>
                <a:spcPts val="0"/>
              </a:spcBef>
              <a:buClr>
                <a:srgbClr val="0BD0D9"/>
              </a:buClr>
              <a:buNone/>
            </a:pPr>
            <a:endParaRPr lang="ru-RU" sz="1400" b="1" i="1" dirty="0">
              <a:solidFill>
                <a:srgbClr val="FF0000"/>
              </a:solidFill>
            </a:endParaRPr>
          </a:p>
          <a:p>
            <a:pPr marL="137160" indent="0">
              <a:spcBef>
                <a:spcPts val="0"/>
              </a:spcBef>
              <a:buClr>
                <a:srgbClr val="0BD0D9"/>
              </a:buClr>
              <a:buNone/>
            </a:pPr>
            <a:endParaRPr lang="ru-RU" sz="1400" b="1" i="1" dirty="0">
              <a:solidFill>
                <a:srgbClr val="FF0000"/>
              </a:solidFill>
            </a:endParaRPr>
          </a:p>
          <a:p>
            <a:pPr marL="137160" indent="0">
              <a:spcBef>
                <a:spcPts val="0"/>
              </a:spcBef>
              <a:buClr>
                <a:srgbClr val="0BD0D9"/>
              </a:buClr>
              <a:buNone/>
            </a:pPr>
            <a:endParaRPr lang="ru-RU" sz="1400" b="1" i="1" dirty="0">
              <a:solidFill>
                <a:srgbClr val="FF0000"/>
              </a:solidFill>
            </a:endParaRPr>
          </a:p>
          <a:p>
            <a:pPr marL="137160" indent="0">
              <a:spcBef>
                <a:spcPts val="0"/>
              </a:spcBef>
              <a:buClr>
                <a:srgbClr val="0BD0D9"/>
              </a:buClr>
              <a:buNone/>
            </a:pPr>
            <a:endParaRPr lang="ru-RU" sz="1400" b="1" i="1" dirty="0">
              <a:solidFill>
                <a:srgbClr val="FF0000"/>
              </a:solidFill>
            </a:endParaRPr>
          </a:p>
          <a:p>
            <a:pPr marL="137160" indent="0">
              <a:spcBef>
                <a:spcPts val="0"/>
              </a:spcBef>
              <a:buNone/>
            </a:pPr>
            <a:r>
              <a:rPr lang="ru-RU" sz="1400" b="1" i="1" dirty="0"/>
              <a:t>	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696" y="7501"/>
            <a:ext cx="1917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90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013176"/>
            <a:ext cx="1755723" cy="175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35587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905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в 2026 году </a:t>
            </a:r>
            <a:br>
              <a:rPr lang="ru-RU" sz="2800" b="1" dirty="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1 297 866,39 тыс. руб. в т.ч.</a:t>
            </a:r>
          </a:p>
        </p:txBody>
      </p:sp>
      <p:pic>
        <p:nvPicPr>
          <p:cNvPr id="7" name="Picture 7" descr="C:\Documents and Settings\Savina\Рабочий стол\Яна Савина\Савина (работа)\СЛАЙДЫ 2013\Бюджет для граждан 2016\картинки\432278_original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1047750"/>
            <a:ext cx="9150938" cy="549592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521192"/>
            <a:ext cx="1403648" cy="1336808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D19A944-353B-9BB0-C16B-38BBB82A8A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843" y="1338262"/>
            <a:ext cx="6819900" cy="49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34809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32656"/>
            <a:ext cx="7772400" cy="5306144"/>
          </a:xfrm>
        </p:spPr>
        <p:txBody>
          <a:bodyPr/>
          <a:lstStyle/>
          <a:p>
            <a:endParaRPr lang="ru-RU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41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723561"/>
              </p:ext>
            </p:extLst>
          </p:nvPr>
        </p:nvGraphicFramePr>
        <p:xfrm>
          <a:off x="35496" y="32048"/>
          <a:ext cx="9108504" cy="65172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1276">
                  <a:extLst>
                    <a:ext uri="{9D8B030D-6E8A-4147-A177-3AD203B41FA5}">
                      <a16:colId xmlns:a16="http://schemas.microsoft.com/office/drawing/2014/main" xmlns="" val="877229125"/>
                    </a:ext>
                  </a:extLst>
                </a:gridCol>
                <a:gridCol w="7167521">
                  <a:extLst>
                    <a:ext uri="{9D8B030D-6E8A-4147-A177-3AD203B41FA5}">
                      <a16:colId xmlns:a16="http://schemas.microsoft.com/office/drawing/2014/main" xmlns="" val="798972935"/>
                    </a:ext>
                  </a:extLst>
                </a:gridCol>
                <a:gridCol w="1429707">
                  <a:extLst>
                    <a:ext uri="{9D8B030D-6E8A-4147-A177-3AD203B41FA5}">
                      <a16:colId xmlns:a16="http://schemas.microsoft.com/office/drawing/2014/main" xmlns="" val="4146970967"/>
                    </a:ext>
                  </a:extLst>
                </a:gridCol>
              </a:tblGrid>
              <a:tr h="82278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№п/п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sng" dirty="0">
                          <a:ln w="1905">
                            <a:noFill/>
                          </a:ln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</a:t>
                      </a:r>
                      <a:r>
                        <a:rPr lang="ru-RU" sz="1400" b="1" u="sng" baseline="0" dirty="0">
                          <a:ln w="1905">
                            <a:noFill/>
                          </a:ln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 Балейского муниципального округа </a:t>
                      </a:r>
                      <a:r>
                        <a:rPr lang="ru-RU" sz="1400" b="1" u="sng" dirty="0">
                          <a:ln w="1905">
                            <a:noFill/>
                          </a:ln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муниципальным программам в 2025 г.</a:t>
                      </a:r>
                      <a:endParaRPr lang="ru-RU" sz="1400" b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r>
                        <a:rPr lang="ru-RU" sz="14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руб.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17716329"/>
                  </a:ext>
                </a:extLst>
              </a:tr>
              <a:tr h="220310">
                <a:tc v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88202177"/>
                  </a:ext>
                </a:extLst>
              </a:tr>
              <a:tr h="4927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МП" Улучшение условий и охраны труда в муниципальном районе "Балейский район" на 2023-2025 годы"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175 710,00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1255428"/>
                  </a:ext>
                </a:extLst>
              </a:tr>
              <a:tr h="4927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"Противодействие экстремизму и профилактика терроризма на территории муниципального района "Балейский район" на 2021 - 2025 годы"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46130026"/>
                  </a:ext>
                </a:extLst>
              </a:tr>
              <a:tr h="5560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"Поддержка и развитие малого предпринимательства в муниципальном районе "Балейский район" на 2022-2025 годы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ru-RU" sz="14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2718977"/>
                  </a:ext>
                </a:extLst>
              </a:tr>
              <a:tr h="655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МП «Описание и постановка на кадастровый учет границ населенных пунктов, территориальных зон населенных пунктов муниципального района «Балейский район» на 2024-2026 годы»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254 000,00</a:t>
                      </a: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773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"Модернизация объектов коммунальной инфраструктуры муниципального района "Балейский район" (2024-2026 годы)"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247 164,53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63433215"/>
                  </a:ext>
                </a:extLst>
              </a:tr>
              <a:tr h="13024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«Комплексная модернизация общего образования Балейского района на 2023-2025 годы»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2 645 662,86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90874456"/>
                  </a:ext>
                </a:extLst>
              </a:tr>
              <a:tr h="10977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"Отдых, оздоровление, временная трудовая занятость детей и молодежи муниципального района "Балейский район" на 2025-2027 годы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201 000,00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2649414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59B39E74-100A-125A-F9E1-6D50CCD135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878818"/>
              </p:ext>
            </p:extLst>
          </p:nvPr>
        </p:nvGraphicFramePr>
        <p:xfrm>
          <a:off x="17748" y="6268048"/>
          <a:ext cx="9144000" cy="482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7406">
                  <a:extLst>
                    <a:ext uri="{9D8B030D-6E8A-4147-A177-3AD203B41FA5}">
                      <a16:colId xmlns:a16="http://schemas.microsoft.com/office/drawing/2014/main" xmlns="" val="1946754397"/>
                    </a:ext>
                  </a:extLst>
                </a:gridCol>
                <a:gridCol w="7172162">
                  <a:extLst>
                    <a:ext uri="{9D8B030D-6E8A-4147-A177-3AD203B41FA5}">
                      <a16:colId xmlns:a16="http://schemas.microsoft.com/office/drawing/2014/main" xmlns="" val="1774092136"/>
                    </a:ext>
                  </a:extLst>
                </a:gridCol>
                <a:gridCol w="1434432">
                  <a:extLst>
                    <a:ext uri="{9D8B030D-6E8A-4147-A177-3AD203B41FA5}">
                      <a16:colId xmlns:a16="http://schemas.microsoft.com/office/drawing/2014/main" xmlns="" val="2197737182"/>
                    </a:ext>
                  </a:extLst>
                </a:gridCol>
              </a:tblGrid>
              <a:tr h="4821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системы дошкольного образования Балейского муниципального округа»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1 016 576,00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61663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0041769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32656"/>
            <a:ext cx="7772400" cy="5306144"/>
          </a:xfrm>
        </p:spPr>
        <p:txBody>
          <a:bodyPr/>
          <a:lstStyle/>
          <a:p>
            <a:endParaRPr lang="ru-RU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774006"/>
              </p:ext>
            </p:extLst>
          </p:nvPr>
        </p:nvGraphicFramePr>
        <p:xfrm>
          <a:off x="-36512" y="-27384"/>
          <a:ext cx="9180512" cy="67925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5643">
                  <a:extLst>
                    <a:ext uri="{9D8B030D-6E8A-4147-A177-3AD203B41FA5}">
                      <a16:colId xmlns:a16="http://schemas.microsoft.com/office/drawing/2014/main" xmlns="" val="877229125"/>
                    </a:ext>
                  </a:extLst>
                </a:gridCol>
                <a:gridCol w="7286803">
                  <a:extLst>
                    <a:ext uri="{9D8B030D-6E8A-4147-A177-3AD203B41FA5}">
                      <a16:colId xmlns:a16="http://schemas.microsoft.com/office/drawing/2014/main" xmlns="" val="798972935"/>
                    </a:ext>
                  </a:extLst>
                </a:gridCol>
                <a:gridCol w="1188066">
                  <a:extLst>
                    <a:ext uri="{9D8B030D-6E8A-4147-A177-3AD203B41FA5}">
                      <a16:colId xmlns:a16="http://schemas.microsoft.com/office/drawing/2014/main" xmlns="" val="4146970967"/>
                    </a:ext>
                  </a:extLst>
                </a:gridCol>
              </a:tblGrid>
              <a:tr h="9043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№п/п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sng" dirty="0">
                          <a:ln w="1905">
                            <a:noFill/>
                          </a:ln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 Балейского</a:t>
                      </a:r>
                      <a:r>
                        <a:rPr lang="ru-RU" sz="1400" b="1" u="sng" baseline="0" dirty="0">
                          <a:ln w="1905">
                            <a:noFill/>
                          </a:ln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округа </a:t>
                      </a:r>
                      <a:r>
                        <a:rPr lang="ru-RU" sz="1400" b="1" u="sng" dirty="0">
                          <a:ln w="1905">
                            <a:noFill/>
                          </a:ln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муниципальным программам в 2025 г.</a:t>
                      </a:r>
                      <a:endParaRPr lang="ru-RU" sz="1400" b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r>
                        <a:rPr lang="ru-RU" sz="14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руб.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17716329"/>
                  </a:ext>
                </a:extLst>
              </a:tr>
              <a:tr h="293668">
                <a:tc v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88202177"/>
                  </a:ext>
                </a:extLst>
              </a:tr>
              <a:tr h="6741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культуры Балейского муниципального округа на 2025-2029 годы 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429 245,32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53601798"/>
                  </a:ext>
                </a:extLst>
              </a:tr>
              <a:tr h="5996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"Об организации учета муниципальной собственности Балейского муниципального округа Забайкальского края на 2023-2025 годы"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1 857 786,95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1894715"/>
                  </a:ext>
                </a:extLst>
              </a:tr>
              <a:tr h="5575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«По профилактике правонарушений на территории муниципального района "Балейский район" на 2021-2025 годы"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294 867,25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96216573"/>
                  </a:ext>
                </a:extLst>
              </a:tr>
              <a:tr h="5996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МП "Обеспечения первичных мер пожарной безопасности на территории муниципального района "Балейский район" на 2023-2025 годы"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103 600,00</a:t>
                      </a: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46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"Энергосбережение и повышение энергетической эффективности (2021- 2025 годы) 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71 891,53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97883660"/>
                  </a:ext>
                </a:extLst>
              </a:tr>
              <a:tr h="454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МП «Развитие туризма на территории муниципального района «Балейский район» на 2023-2025 годы»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02659744"/>
                  </a:ext>
                </a:extLst>
              </a:tr>
              <a:tr h="3046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"Комплексное развитие сельских территорий Балейского муниципального округа на 2021-2025 годы"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138 521,75</a:t>
                      </a: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9855271"/>
                  </a:ext>
                </a:extLst>
              </a:tr>
              <a:tr h="534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"Ремонт дорог и содержание сети автомобильных дорог общего пользования местного значения муниципального района "Балейский район на 2021-2023 года"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10 802</a:t>
                      </a:r>
                      <a:r>
                        <a:rPr lang="ru-RU" sz="1400" b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024,28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21208227"/>
                  </a:ext>
                </a:extLst>
              </a:tr>
              <a:tr h="529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физической культуры и спорта в муниципальном районе «Балейский район» в 2023-2025 годах»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014350"/>
                  </a:ext>
                </a:extLst>
              </a:tr>
              <a:tr h="454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«Обеспечение педагогическими кадрами образовательных</a:t>
                      </a:r>
                      <a:r>
                        <a:rPr lang="ru-RU" sz="1400" b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организаций муниципального района «Балейский район» на 2022-2024 годы»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37 424,0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54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ИТОГО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ru-RU" sz="14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845 474,47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992413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8313786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43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8632CD3-0873-F67C-CD64-465BD62AC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640960" cy="6120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1257640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1AABBC-B96D-C586-C405-B43AF1900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26320139-1386-BE6E-B696-4FD775108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44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5E08F4E-F060-8F2A-B8D4-B8011FE3A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7"/>
            <a:ext cx="8712968" cy="5479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7265112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64E6A4-6883-EF00-3E7F-184890C05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F59D7605-8742-EA01-CF6D-90BF64598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45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D082B19-BFC1-56EF-CD68-23141B414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69885"/>
            <a:ext cx="864096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11586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FE0FBE8-9FC2-249F-E49D-29A2FC924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1A7648D-04A0-D1AD-B006-AAF547507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46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A933B33-52AC-602E-2C4B-294D90987118}"/>
              </a:ext>
            </a:extLst>
          </p:cNvPr>
          <p:cNvSpPr/>
          <p:nvPr/>
        </p:nvSpPr>
        <p:spPr>
          <a:xfrm>
            <a:off x="179512" y="238969"/>
            <a:ext cx="871296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xmlns="" id="{DD18F585-316D-80AB-3F56-7AE64935F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59049"/>
            <a:ext cx="4104456" cy="156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7CE26B-AB79-EF30-ABA0-6678254B494B}"/>
              </a:ext>
            </a:extLst>
          </p:cNvPr>
          <p:cNvSpPr/>
          <p:nvPr/>
        </p:nvSpPr>
        <p:spPr>
          <a:xfrm>
            <a:off x="35496" y="2528148"/>
            <a:ext cx="9001000" cy="3997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673450, Забайкальский край, г. Балей, ул. Ленина, 24</a:t>
            </a:r>
          </a:p>
          <a:p>
            <a:pPr algn="ctr"/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Телефон: 8(30232) 5-10-59, 5-17-40</a:t>
            </a:r>
          </a:p>
          <a:p>
            <a:pPr algn="ctr"/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Электронная почта: 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baley@bk.ru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177021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9696" y="566718"/>
            <a:ext cx="9124304" cy="5976664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Безвозмездные поступления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поступающие в бюджет денежные средства на безвозмездной основе из бюджетов других уровней (межбюджетные трансферты), от физических и юридических лиц.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Дотация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межбюджетный трансферт, предоставляемый на безвозмездной и безвозвратной основе без установления направлений и (или) условий их использования. Дотации выделяются из бюджета вышестоящего уровня в случаях, если закрепленных и регулирующих доходов не достаточно для формирования минимального бюджета нижестоящего территориального уровня.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Субсидия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 межбюджетный трансферт ,предоставляемый в целях софинансирования расходных обязательств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 межбюджетный трансферт ,предоставляемый в целях финансового обеспечения расходных обязательств  по переданным полномочиям. Имеет конкретные цели; в отличие от дотации (которая не имеет цели в принципе) подлежат возврату в случае отклонения от цели.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None/>
            </a:pP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Расходы бюджета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это выплачиваемые из бюджета денежные средства (социальные выплаты населению, содержание государственных учреждений (образование, ЖКХ, культура и другие) капитальное строительство и другие), за исключением средств, являющихся в соответствии с Бюджетным кодексом РФ источниками финансирования дефицита бюджета.</a:t>
            </a:r>
            <a:endParaRPr lang="ru-RU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None/>
            </a:pP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Главный распорядитель бюджетных средств (ГРБС)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 государственной власти, орган управления государственным внебюджетным фондом, орган местного самоуправления, орган местной администрации, а также наиболее значимое учреждение науки, образования, культуры и здравоохранения, имеющие право распределять бюджетные ассигнования и лимиты бюджетных обязательств между подведомственными распорядителями и (или) получателями бюджетных средств.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None/>
            </a:pP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Государственная (муниципальная) программа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система мероприятий (взаимоувязанных по задачам, срокам осуществления и ресурсам) и инструментов государственной политики, обеспечивающих в рамках реализации ключевых государственных (муниципальных) функций достижение приоритетов и целей государственной (муниципальной) политики в сфере социально-экономического развития и безопасности.</a:t>
            </a:r>
            <a:r>
              <a:rPr lang="ru-RU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None/>
            </a:pP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превышение доходов над расходами бюджета.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превышение расходов бюджета над его доходами.</a:t>
            </a:r>
          </a:p>
          <a:p>
            <a:pPr marL="13716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4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>
              <a:buNone/>
            </a:pPr>
            <a:r>
              <a:rPr lang="ru-RU" sz="1400" dirty="0"/>
              <a:t>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696" y="7501"/>
            <a:ext cx="1917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90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92696"/>
            <a:ext cx="1639091" cy="163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238239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4"/>
          <p:cNvSpPr>
            <a:spLocks noChangeArrowheads="1"/>
          </p:cNvSpPr>
          <p:nvPr/>
        </p:nvSpPr>
        <p:spPr bwMode="gray">
          <a:xfrm flipH="1">
            <a:off x="945911" y="2352483"/>
            <a:ext cx="7215588" cy="71913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lvl="0" algn="ctr"/>
            <a:r>
              <a:rPr lang="ru-RU" sz="2000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Бюджетном послании Президента Российской Федерации</a:t>
            </a:r>
          </a:p>
        </p:txBody>
      </p:sp>
      <p:sp>
        <p:nvSpPr>
          <p:cNvPr id="38" name="Rectangle 17"/>
          <p:cNvSpPr>
            <a:spLocks noChangeArrowheads="1"/>
          </p:cNvSpPr>
          <p:nvPr/>
        </p:nvSpPr>
        <p:spPr bwMode="gray">
          <a:xfrm flipH="1">
            <a:off x="1334296" y="3257779"/>
            <a:ext cx="6913887" cy="72072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lvl="0" algn="ctr"/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Основных направлениях бюджетной и налоговой </a:t>
            </a:r>
          </a:p>
          <a:p>
            <a:pPr lvl="0" algn="ctr"/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политики Забайкальского края</a:t>
            </a:r>
          </a:p>
        </p:txBody>
      </p:sp>
      <p:sp>
        <p:nvSpPr>
          <p:cNvPr id="36" name="Rectangle 24"/>
          <p:cNvSpPr>
            <a:spLocks noChangeArrowheads="1"/>
          </p:cNvSpPr>
          <p:nvPr/>
        </p:nvSpPr>
        <p:spPr bwMode="gray">
          <a:xfrm flipH="1">
            <a:off x="2496052" y="5379326"/>
            <a:ext cx="5748353" cy="71913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lvl="0" algn="ctr"/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Прогнозе социально -экономического развития </a:t>
            </a:r>
          </a:p>
          <a:p>
            <a:pPr lvl="0" algn="ctr"/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муниципального округа</a:t>
            </a: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gray">
          <a:xfrm flipH="1">
            <a:off x="2206161" y="4336249"/>
            <a:ext cx="6038246" cy="71913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lvl="0" algn="ctr"/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Основных направлениях бюджетной и налоговой </a:t>
            </a:r>
          </a:p>
          <a:p>
            <a:pPr lvl="0" algn="ctr"/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политики муниципального округа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04448" cy="692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чем основывается  бюджет округа?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7978" y="681466"/>
            <a:ext cx="883354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округа составляется и утверждается </a:t>
            </a:r>
          </a:p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2019 года сроком на три года. </a:t>
            </a:r>
          </a:p>
          <a:p>
            <a:pPr algn="ctr"/>
            <a:endParaRPr lang="ru-RU" sz="2000" b="1" i="1" dirty="0"/>
          </a:p>
          <a:p>
            <a:pPr algn="ctr"/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 бюджета основывается на: </a:t>
            </a:r>
          </a:p>
        </p:txBody>
      </p:sp>
      <p:grpSp>
        <p:nvGrpSpPr>
          <p:cNvPr id="13" name="Group 25"/>
          <p:cNvGrpSpPr>
            <a:grpSpLocks/>
          </p:cNvGrpSpPr>
          <p:nvPr/>
        </p:nvGrpSpPr>
        <p:grpSpPr bwMode="auto">
          <a:xfrm>
            <a:off x="1699362" y="5227155"/>
            <a:ext cx="1098550" cy="1001713"/>
            <a:chOff x="1488" y="1968"/>
            <a:chExt cx="432" cy="432"/>
          </a:xfrm>
        </p:grpSpPr>
        <p:grpSp>
          <p:nvGrpSpPr>
            <p:cNvPr id="14" name="Group 26"/>
            <p:cNvGrpSpPr>
              <a:grpSpLocks/>
            </p:cNvGrpSpPr>
            <p:nvPr/>
          </p:nvGrpSpPr>
          <p:grpSpPr bwMode="auto">
            <a:xfrm>
              <a:off x="1488" y="1968"/>
              <a:ext cx="432" cy="432"/>
              <a:chOff x="2016" y="1920"/>
              <a:chExt cx="1680" cy="1680"/>
            </a:xfrm>
          </p:grpSpPr>
          <p:sp>
            <p:nvSpPr>
              <p:cNvPr id="16" name="Oval 27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" name="Freeform 28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5" name="Text Box 29"/>
            <p:cNvSpPr txBox="1">
              <a:spLocks noChangeArrowheads="1"/>
            </p:cNvSpPr>
            <p:nvPr/>
          </p:nvSpPr>
          <p:spPr bwMode="gray">
            <a:xfrm>
              <a:off x="1631" y="2043"/>
              <a:ext cx="143" cy="226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1"/>
          <p:cNvGrpSpPr>
            <a:grpSpLocks/>
          </p:cNvGrpSpPr>
          <p:nvPr/>
        </p:nvGrpSpPr>
        <p:grpSpPr bwMode="auto">
          <a:xfrm>
            <a:off x="1243002" y="4192581"/>
            <a:ext cx="1087437" cy="1006475"/>
            <a:chOff x="3938" y="1968"/>
            <a:chExt cx="430" cy="437"/>
          </a:xfrm>
        </p:grpSpPr>
        <p:grpSp>
          <p:nvGrpSpPr>
            <p:cNvPr id="20" name="Group 12"/>
            <p:cNvGrpSpPr>
              <a:grpSpLocks/>
            </p:cNvGrpSpPr>
            <p:nvPr/>
          </p:nvGrpSpPr>
          <p:grpSpPr bwMode="auto">
            <a:xfrm>
              <a:off x="3938" y="1968"/>
              <a:ext cx="430" cy="437"/>
              <a:chOff x="2016" y="1920"/>
              <a:chExt cx="1680" cy="1680"/>
            </a:xfrm>
          </p:grpSpPr>
          <p:sp>
            <p:nvSpPr>
              <p:cNvPr id="22" name="Oval 13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" name="Freeform 14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1" name="Text Box 15"/>
            <p:cNvSpPr txBox="1">
              <a:spLocks noChangeArrowheads="1"/>
            </p:cNvSpPr>
            <p:nvPr/>
          </p:nvSpPr>
          <p:spPr bwMode="gray">
            <a:xfrm>
              <a:off x="4081" y="2037"/>
              <a:ext cx="144" cy="227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18"/>
          <p:cNvGrpSpPr>
            <a:grpSpLocks/>
          </p:cNvGrpSpPr>
          <p:nvPr/>
        </p:nvGrpSpPr>
        <p:grpSpPr bwMode="auto">
          <a:xfrm>
            <a:off x="726361" y="3179756"/>
            <a:ext cx="1098550" cy="1012825"/>
            <a:chOff x="3552" y="3339"/>
            <a:chExt cx="412" cy="392"/>
          </a:xfrm>
        </p:grpSpPr>
        <p:grpSp>
          <p:nvGrpSpPr>
            <p:cNvPr id="26" name="Group 19"/>
            <p:cNvGrpSpPr>
              <a:grpSpLocks/>
            </p:cNvGrpSpPr>
            <p:nvPr/>
          </p:nvGrpSpPr>
          <p:grpSpPr bwMode="auto">
            <a:xfrm>
              <a:off x="3552" y="3339"/>
              <a:ext cx="412" cy="392"/>
              <a:chOff x="2016" y="1920"/>
              <a:chExt cx="1680" cy="1680"/>
            </a:xfrm>
          </p:grpSpPr>
          <p:sp>
            <p:nvSpPr>
              <p:cNvPr id="28" name="Oval 20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" name="Freeform 21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7" name="Text Box 22"/>
            <p:cNvSpPr txBox="1">
              <a:spLocks noChangeArrowheads="1"/>
            </p:cNvSpPr>
            <p:nvPr/>
          </p:nvSpPr>
          <p:spPr bwMode="gray">
            <a:xfrm>
              <a:off x="3689" y="3392"/>
              <a:ext cx="137" cy="203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3" name="Group 5"/>
          <p:cNvGrpSpPr>
            <a:grpSpLocks/>
          </p:cNvGrpSpPr>
          <p:nvPr/>
        </p:nvGrpSpPr>
        <p:grpSpPr bwMode="auto">
          <a:xfrm>
            <a:off x="58937" y="2203289"/>
            <a:ext cx="1103312" cy="1019175"/>
            <a:chOff x="2016" y="1920"/>
            <a:chExt cx="1680" cy="1680"/>
          </a:xfrm>
        </p:grpSpPr>
        <p:sp>
          <p:nvSpPr>
            <p:cNvPr id="44" name="Oval 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45" name="Freeform 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46" name="Text Box 22"/>
          <p:cNvSpPr txBox="1">
            <a:spLocks noChangeArrowheads="1"/>
          </p:cNvSpPr>
          <p:nvPr/>
        </p:nvSpPr>
        <p:spPr bwMode="gray">
          <a:xfrm>
            <a:off x="431551" y="2352483"/>
            <a:ext cx="364202" cy="52322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25543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351692" y="3210180"/>
            <a:ext cx="1367204" cy="10550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15" b="1" dirty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1. Составление проекта бюджета</a:t>
            </a: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1934307" y="3210180"/>
            <a:ext cx="1510812" cy="10550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15" b="1" dirty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2. Рассмотрение проекта бюджета</a:t>
            </a: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3877409" y="3210180"/>
            <a:ext cx="1513742" cy="10550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15" b="1" dirty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3. Утверждение проекта бюджета</a:t>
            </a: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5569195" y="3210180"/>
            <a:ext cx="1441938" cy="10550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15" b="1" dirty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4. Исполнение бюджета</a:t>
            </a: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7234602" y="3208715"/>
            <a:ext cx="1513743" cy="10550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15" b="1" dirty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5. Рассмотрение и утверждение отчета об исполнении бюджета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089513" y="1925670"/>
            <a:ext cx="6964974" cy="1284510"/>
            <a:chOff x="1111250" y="1742173"/>
            <a:chExt cx="7545388" cy="1391552"/>
          </a:xfrm>
        </p:grpSpPr>
        <p:sp>
          <p:nvSpPr>
            <p:cNvPr id="39940" name="Rectangle 4"/>
            <p:cNvSpPr>
              <a:spLocks noChangeArrowheads="1"/>
            </p:cNvSpPr>
            <p:nvPr/>
          </p:nvSpPr>
          <p:spPr bwMode="auto">
            <a:xfrm>
              <a:off x="2146788" y="1742173"/>
              <a:ext cx="5690700" cy="60159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1108" b="1" dirty="0">
                  <a:solidFill>
                    <a:schemeClr val="tx2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</a:rPr>
                <a:t>СТАДИИ БЮДЖЕТНОГО ПРОЦЕССА</a:t>
              </a:r>
            </a:p>
          </p:txBody>
        </p:sp>
        <p:sp>
          <p:nvSpPr>
            <p:cNvPr id="39946" name="Line 10"/>
            <p:cNvSpPr>
              <a:spLocks noChangeShapeType="1"/>
            </p:cNvSpPr>
            <p:nvPr/>
          </p:nvSpPr>
          <p:spPr bwMode="auto">
            <a:xfrm>
              <a:off x="4983163" y="2343150"/>
              <a:ext cx="0" cy="43180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 sz="1292">
                <a:latin typeface="Verdana" pitchFamily="34" charset="0"/>
                <a:ea typeface="Verdana" pitchFamily="34" charset="0"/>
              </a:endParaRPr>
            </a:p>
          </p:txBody>
        </p:sp>
        <p:sp>
          <p:nvSpPr>
            <p:cNvPr id="39947" name="Line 11"/>
            <p:cNvSpPr>
              <a:spLocks noChangeShapeType="1"/>
            </p:cNvSpPr>
            <p:nvPr/>
          </p:nvSpPr>
          <p:spPr bwMode="auto">
            <a:xfrm>
              <a:off x="1111250" y="2747963"/>
              <a:ext cx="7489825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 sz="1292">
                <a:latin typeface="Verdana" pitchFamily="34" charset="0"/>
                <a:ea typeface="Verdana" pitchFamily="34" charset="0"/>
              </a:endParaRPr>
            </a:p>
          </p:txBody>
        </p:sp>
        <p:sp>
          <p:nvSpPr>
            <p:cNvPr id="39948" name="Line 12"/>
            <p:cNvSpPr>
              <a:spLocks noChangeShapeType="1"/>
            </p:cNvSpPr>
            <p:nvPr/>
          </p:nvSpPr>
          <p:spPr bwMode="auto">
            <a:xfrm>
              <a:off x="1111250" y="2774950"/>
              <a:ext cx="0" cy="358775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 sz="1292">
                <a:latin typeface="Verdana" pitchFamily="34" charset="0"/>
                <a:ea typeface="Verdana" pitchFamily="34" charset="0"/>
              </a:endParaRPr>
            </a:p>
          </p:txBody>
        </p:sp>
        <p:sp>
          <p:nvSpPr>
            <p:cNvPr id="39949" name="Line 13"/>
            <p:cNvSpPr>
              <a:spLocks noChangeShapeType="1"/>
            </p:cNvSpPr>
            <p:nvPr/>
          </p:nvSpPr>
          <p:spPr bwMode="auto">
            <a:xfrm>
              <a:off x="2844800" y="2774950"/>
              <a:ext cx="0" cy="3571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 sz="1292">
                <a:latin typeface="Verdana" pitchFamily="34" charset="0"/>
                <a:ea typeface="Verdana" pitchFamily="34" charset="0"/>
              </a:endParaRPr>
            </a:p>
          </p:txBody>
        </p:sp>
        <p:sp>
          <p:nvSpPr>
            <p:cNvPr id="39950" name="Line 14"/>
            <p:cNvSpPr>
              <a:spLocks noChangeShapeType="1"/>
            </p:cNvSpPr>
            <p:nvPr/>
          </p:nvSpPr>
          <p:spPr bwMode="auto">
            <a:xfrm>
              <a:off x="4983163" y="2774950"/>
              <a:ext cx="0" cy="357188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 sz="1292">
                <a:latin typeface="Verdana" pitchFamily="34" charset="0"/>
                <a:ea typeface="Verdana" pitchFamily="34" charset="0"/>
              </a:endParaRPr>
            </a:p>
          </p:txBody>
        </p:sp>
        <p:sp>
          <p:nvSpPr>
            <p:cNvPr id="39951" name="Line 15"/>
            <p:cNvSpPr>
              <a:spLocks noChangeShapeType="1"/>
            </p:cNvSpPr>
            <p:nvPr/>
          </p:nvSpPr>
          <p:spPr bwMode="auto">
            <a:xfrm>
              <a:off x="6745288" y="2774950"/>
              <a:ext cx="0" cy="357188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 sz="1292">
                <a:latin typeface="Verdana" pitchFamily="34" charset="0"/>
                <a:ea typeface="Verdana" pitchFamily="34" charset="0"/>
              </a:endParaRPr>
            </a:p>
          </p:txBody>
        </p:sp>
        <p:sp>
          <p:nvSpPr>
            <p:cNvPr id="39952" name="Line 16"/>
            <p:cNvSpPr>
              <a:spLocks noChangeShapeType="1"/>
            </p:cNvSpPr>
            <p:nvPr/>
          </p:nvSpPr>
          <p:spPr bwMode="auto">
            <a:xfrm>
              <a:off x="8656638" y="2746375"/>
              <a:ext cx="0" cy="35560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 sz="1292">
                <a:latin typeface="Verdana" pitchFamily="34" charset="0"/>
                <a:ea typeface="Verdana" pitchFamily="34" charset="0"/>
              </a:endParaRPr>
            </a:p>
          </p:txBody>
        </p:sp>
      </p:grpSp>
      <p:sp>
        <p:nvSpPr>
          <p:cNvPr id="39953" name="Line 17"/>
          <p:cNvSpPr>
            <a:spLocks noChangeShapeType="1"/>
          </p:cNvSpPr>
          <p:nvPr/>
        </p:nvSpPr>
        <p:spPr bwMode="auto">
          <a:xfrm>
            <a:off x="5569195" y="4653329"/>
            <a:ext cx="1408234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ru-RU" sz="1292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 flipV="1">
            <a:off x="5610225" y="4320686"/>
            <a:ext cx="0" cy="332643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  <a:headEnd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ru-RU" sz="1292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9956" name="Line 20"/>
          <p:cNvSpPr>
            <a:spLocks noChangeShapeType="1"/>
          </p:cNvSpPr>
          <p:nvPr/>
        </p:nvSpPr>
        <p:spPr bwMode="auto">
          <a:xfrm flipV="1">
            <a:off x="6977429" y="4317755"/>
            <a:ext cx="0" cy="332643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  <a:headEnd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ru-RU" sz="1292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5470281" y="4942742"/>
            <a:ext cx="1639766" cy="2652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ru-RU" sz="1015" b="1" i="1" dirty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Финансовый год</a:t>
            </a: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685800" y="5390418"/>
            <a:ext cx="7511562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ru-RU" sz="1292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9959" name="Line 23"/>
          <p:cNvSpPr>
            <a:spLocks noChangeShapeType="1"/>
          </p:cNvSpPr>
          <p:nvPr/>
        </p:nvSpPr>
        <p:spPr bwMode="auto">
          <a:xfrm flipV="1">
            <a:off x="685800" y="5041656"/>
            <a:ext cx="0" cy="332643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  <a:headEnd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ru-RU" sz="1292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9960" name="Line 24"/>
          <p:cNvSpPr>
            <a:spLocks noChangeShapeType="1"/>
          </p:cNvSpPr>
          <p:nvPr/>
        </p:nvSpPr>
        <p:spPr bwMode="auto">
          <a:xfrm flipV="1">
            <a:off x="8176846" y="5057776"/>
            <a:ext cx="0" cy="33264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  <a:headEnd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ru-RU" sz="1292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9961" name="Rectangle 25"/>
          <p:cNvSpPr>
            <a:spLocks noChangeArrowheads="1"/>
          </p:cNvSpPr>
          <p:nvPr/>
        </p:nvSpPr>
        <p:spPr bwMode="auto">
          <a:xfrm>
            <a:off x="451339" y="5618285"/>
            <a:ext cx="8424496" cy="4176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ru-RU" sz="1292" b="1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Бюджетный период</a:t>
            </a:r>
          </a:p>
        </p:txBody>
      </p:sp>
      <p:sp>
        <p:nvSpPr>
          <p:cNvPr id="5147" name="Line 26"/>
          <p:cNvSpPr>
            <a:spLocks noChangeShapeType="1"/>
          </p:cNvSpPr>
          <p:nvPr/>
        </p:nvSpPr>
        <p:spPr bwMode="auto">
          <a:xfrm>
            <a:off x="323851" y="1036027"/>
            <a:ext cx="8496300" cy="0"/>
          </a:xfrm>
          <a:prstGeom prst="line">
            <a:avLst/>
          </a:prstGeom>
          <a:noFill/>
          <a:ln w="47625" cmpd="dbl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ru-RU" sz="1292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570035" y="469320"/>
            <a:ext cx="4705350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b="1">
                <a:solidFill>
                  <a:srgbClr val="025C78"/>
                </a:solidFill>
                <a:latin typeface="Arial"/>
                <a:cs typeface="Arial"/>
              </a:defRPr>
            </a:lvl1pPr>
          </a:lstStyle>
          <a:p>
            <a:pPr algn="l">
              <a:defRPr/>
            </a:pPr>
            <a:r>
              <a:rPr lang="ru-RU" sz="1662" dirty="0">
                <a:solidFill>
                  <a:srgbClr val="8B515B"/>
                </a:solidFill>
                <a:latin typeface="Verdana" pitchFamily="34" charset="0"/>
                <a:ea typeface="Verdana" pitchFamily="34" charset="0"/>
              </a:rPr>
              <a:t>БЮДЖЕТНЫЙ ПРОЦЕСС</a:t>
            </a:r>
            <a:endParaRPr sz="1662" dirty="0">
              <a:latin typeface="Verdana" pitchFamily="34" charset="0"/>
              <a:ea typeface="Verdana" pitchFamily="34" charset="0"/>
            </a:endParaRPr>
          </a:p>
        </p:txBody>
      </p:sp>
      <p:cxnSp>
        <p:nvCxnSpPr>
          <p:cNvPr id="27" name="Прямая соединительная линия 26"/>
          <p:cNvCxnSpPr>
            <a:cxnSpLocks/>
          </p:cNvCxnSpPr>
          <p:nvPr/>
        </p:nvCxnSpPr>
        <p:spPr bwMode="auto">
          <a:xfrm>
            <a:off x="496645" y="417162"/>
            <a:ext cx="0" cy="530469"/>
          </a:xfrm>
          <a:prstGeom prst="line">
            <a:avLst/>
          </a:prstGeom>
          <a:ln w="57150">
            <a:solidFill>
              <a:srgbClr val="8B51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Скругленный прямоугольник 30"/>
          <p:cNvSpPr/>
          <p:nvPr/>
        </p:nvSpPr>
        <p:spPr bwMode="auto">
          <a:xfrm>
            <a:off x="165130" y="1143594"/>
            <a:ext cx="8785439" cy="518152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altLang="ru-RU" sz="1108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Представляет собой деятельность по составлению проекта бюджета, его рассмотрению, утверждению, исполнению, составлению отчета об исполнении и его утверждению.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556B09-65CD-0E6F-4BEC-499994B77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D4B700B-B160-DC67-EFBA-815F13E1B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9B6049-2EC7-7F57-F0DB-138AF687D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31440"/>
          </a:xfrm>
        </p:spPr>
        <p:txBody>
          <a:bodyPr>
            <a:no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28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Какие этапы проходит бюджет?</a:t>
            </a:r>
            <a:endParaRPr lang="ru-RU" sz="2800" b="1" u="sng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ED07307-48C1-7CBD-C471-6F9E1E91C0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29808" y="720080"/>
            <a:ext cx="9144000" cy="720080"/>
          </a:xfrm>
        </p:spPr>
        <p:txBody>
          <a:bodyPr>
            <a:noAutofit/>
          </a:bodyPr>
          <a:lstStyle/>
          <a:p>
            <a:pPr marL="137160" indent="0" algn="ctr">
              <a:spcAft>
                <a:spcPts val="0"/>
              </a:spcAft>
              <a:buNone/>
            </a:pPr>
            <a:r>
              <a:rPr lang="ru-RU" sz="2000" b="1" i="1" u="sng" spc="-2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Составление и утверждение бюджета - процесс, </a:t>
            </a:r>
            <a:r>
              <a:rPr lang="ru-RU" sz="2000" b="1" i="1" u="sng" spc="-25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основанный на правовых нормах. Формирование, рассмотрение и утверждение</a:t>
            </a:r>
            <a:r>
              <a:rPr lang="ru-RU" sz="2000" b="1" i="1" u="sng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 происходят ежегодно.</a:t>
            </a:r>
          </a:p>
          <a:p>
            <a:pPr marL="137160" indent="0">
              <a:spcAft>
                <a:spcPts val="0"/>
              </a:spcAft>
              <a:buNone/>
            </a:pPr>
            <a:endParaRPr lang="ru-RU" sz="2000" b="1" i="1" dirty="0"/>
          </a:p>
          <a:p>
            <a:endParaRPr lang="ru-RU" sz="3200" b="1" i="1" dirty="0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866B41E4-06DD-5370-48D1-5FBDFFCC1AD9}"/>
              </a:ext>
            </a:extLst>
          </p:cNvPr>
          <p:cNvSpPr/>
          <p:nvPr/>
        </p:nvSpPr>
        <p:spPr>
          <a:xfrm>
            <a:off x="39665" y="1768272"/>
            <a:ext cx="2156072" cy="12241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бюджета:</a:t>
            </a:r>
          </a:p>
        </p:txBody>
      </p:sp>
      <p:sp>
        <p:nvSpPr>
          <p:cNvPr id="6" name="Стрелка углом вверх 5">
            <a:extLst>
              <a:ext uri="{FF2B5EF4-FFF2-40B4-BE49-F238E27FC236}">
                <a16:creationId xmlns:a16="http://schemas.microsoft.com/office/drawing/2014/main" xmlns="" id="{76C8E740-DC13-CF93-3586-E1E1931DA85A}"/>
              </a:ext>
            </a:extLst>
          </p:cNvPr>
          <p:cNvSpPr/>
          <p:nvPr/>
        </p:nvSpPr>
        <p:spPr>
          <a:xfrm rot="5400000">
            <a:off x="189953" y="3150273"/>
            <a:ext cx="1281345" cy="1042245"/>
          </a:xfrm>
          <a:prstGeom prst="bentUp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58DB7973-7DF8-CA1B-CED7-CF5F5AE619DC}"/>
              </a:ext>
            </a:extLst>
          </p:cNvPr>
          <p:cNvSpPr/>
          <p:nvPr/>
        </p:nvSpPr>
        <p:spPr>
          <a:xfrm>
            <a:off x="1351747" y="3715527"/>
            <a:ext cx="2426806" cy="12241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бюджета: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D89977E8-ECB8-A404-A4AD-26270DF77AC9}"/>
              </a:ext>
            </a:extLst>
          </p:cNvPr>
          <p:cNvSpPr/>
          <p:nvPr/>
        </p:nvSpPr>
        <p:spPr>
          <a:xfrm>
            <a:off x="2427890" y="5097170"/>
            <a:ext cx="2342077" cy="12241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бюджета:</a:t>
            </a:r>
          </a:p>
        </p:txBody>
      </p:sp>
      <p:sp>
        <p:nvSpPr>
          <p:cNvPr id="13" name="Стрелка углом вверх 12">
            <a:extLst>
              <a:ext uri="{FF2B5EF4-FFF2-40B4-BE49-F238E27FC236}">
                <a16:creationId xmlns:a16="http://schemas.microsoft.com/office/drawing/2014/main" xmlns="" id="{0A253474-92A3-F1AA-ED32-11E92FDD7C4F}"/>
              </a:ext>
            </a:extLst>
          </p:cNvPr>
          <p:cNvSpPr/>
          <p:nvPr/>
        </p:nvSpPr>
        <p:spPr>
          <a:xfrm rot="5400000">
            <a:off x="1316824" y="4950638"/>
            <a:ext cx="1145989" cy="1076142"/>
          </a:xfrm>
          <a:prstGeom prst="bent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531605B-6518-64CD-2642-A8708ACB8CFE}"/>
              </a:ext>
            </a:extLst>
          </p:cNvPr>
          <p:cNvSpPr txBox="1"/>
          <p:nvPr/>
        </p:nvSpPr>
        <p:spPr>
          <a:xfrm>
            <a:off x="2195737" y="1383254"/>
            <a:ext cx="6696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      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До начала составления бюджета Администрацией Балейского муниципального округа принимается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 бюджета. Непосредственное составление  бюджета  округа осуществляет Комитет по финансам Администрации Балейского муниципального округа.</a:t>
            </a:r>
          </a:p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    Составленный  бюджет округа представляется на рассмотрение в Совет муниципального округа не позднее 15 ноября текущего года.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E57BE4E-705A-8345-E4B0-52F1C369411E}"/>
              </a:ext>
            </a:extLst>
          </p:cNvPr>
          <p:cNvSpPr txBox="1"/>
          <p:nvPr/>
        </p:nvSpPr>
        <p:spPr>
          <a:xfrm>
            <a:off x="3833732" y="3773459"/>
            <a:ext cx="51812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latin typeface="Times New Roman"/>
                <a:ea typeface="Times New Roman"/>
              </a:rPr>
              <a:t>Бюджет округа в ноябре - декабре текущего года   рассматривается в комитете по бюджету, контрольно-счетной палатой, на </a:t>
            </a:r>
            <a:r>
              <a:rPr lang="ru-RU" sz="1600" b="1" i="1" spc="-75" dirty="0">
                <a:latin typeface="Times New Roman"/>
                <a:ea typeface="Times New Roman"/>
              </a:rPr>
              <a:t>публичных слушаниях и </a:t>
            </a:r>
            <a:r>
              <a:rPr lang="ru-RU" sz="1600" b="1" i="1" dirty="0">
                <a:latin typeface="Times New Roman"/>
                <a:ea typeface="Times New Roman"/>
              </a:rPr>
              <a:t>депутатами в одном чтении</a:t>
            </a:r>
            <a:r>
              <a:rPr lang="ru-RU" sz="1400" b="1" i="1" dirty="0">
                <a:latin typeface="Times New Roman"/>
                <a:ea typeface="Times New Roman"/>
              </a:rPr>
              <a:t>.</a:t>
            </a:r>
            <a:endParaRPr lang="ru-RU" sz="1400" b="1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6213B87-27FA-9EBA-47C1-E5C1E1CA396A}"/>
              </a:ext>
            </a:extLst>
          </p:cNvPr>
          <p:cNvSpPr txBox="1"/>
          <p:nvPr/>
        </p:nvSpPr>
        <p:spPr>
          <a:xfrm>
            <a:off x="4801568" y="5047518"/>
            <a:ext cx="3566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Решение о  бюджете округа на очередной финансовый год  утверждается  Советом Балейского муниципального округа до 31 декабря текущего года.</a:t>
            </a:r>
          </a:p>
        </p:txBody>
      </p:sp>
    </p:spTree>
    <p:extLst>
      <p:ext uri="{BB962C8B-B14F-4D97-AF65-F5344CB8AC3E}">
        <p14:creationId xmlns:p14="http://schemas.microsoft.com/office/powerpoint/2010/main" val="15691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2960"/>
          </a:xfrm>
        </p:spPr>
        <p:txBody>
          <a:bodyPr>
            <a:no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Участники бюджетного процесса</a:t>
            </a:r>
            <a:endParaRPr lang="ru-RU" sz="3600" b="1" u="sng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10118260"/>
              </p:ext>
            </p:extLst>
          </p:nvPr>
        </p:nvGraphicFramePr>
        <p:xfrm>
          <a:off x="107504" y="764704"/>
          <a:ext cx="8928992" cy="5356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3407315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21296</TotalTime>
  <Words>3404</Words>
  <Application>Microsoft Office PowerPoint</Application>
  <PresentationFormat>Экран (4:3)</PresentationFormat>
  <Paragraphs>701</Paragraphs>
  <Slides>46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Воздушный поток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чем основывается  бюджет округа?</vt:lpstr>
      <vt:lpstr>Презентация PowerPoint</vt:lpstr>
      <vt:lpstr>Какие этапы проходит бюджет?</vt:lpstr>
      <vt:lpstr>Участники бюджетного процесса</vt:lpstr>
      <vt:lpstr>Основные приоритеты бюджетной и налоговой политики Балейского муниципального округа</vt:lpstr>
      <vt:lpstr>Презентация PowerPoint</vt:lpstr>
      <vt:lpstr>Презентация PowerPoint</vt:lpstr>
      <vt:lpstr>Презентация PowerPoint</vt:lpstr>
      <vt:lpstr>Структура доходов бюджета Балейского муниципального округа в 2025 году</vt:lpstr>
      <vt:lpstr>Структура доходов бюджета Балейского муниципального округа в 2026 году</vt:lpstr>
      <vt:lpstr>Структура доходов бюджета Балейского муниципального округа в 2027 году</vt:lpstr>
      <vt:lpstr>Структура доходов бюджета Балейского муниципального округа в 2027 году</vt:lpstr>
      <vt:lpstr>Структура НАЛОГОВЫХ доходов в 2025 году  </vt:lpstr>
      <vt:lpstr>Структура НАЛОГОВЫХ доходов в 2026 году </vt:lpstr>
      <vt:lpstr>Структура НАЛОГОВЫХ доходов в 2027 году </vt:lpstr>
      <vt:lpstr>Структура НАЛОГОВЫХ доходов в 2028 году</vt:lpstr>
      <vt:lpstr>Структура НЕНАЛОГОВЫХ доходов в 2025 году</vt:lpstr>
      <vt:lpstr>Структура НЕНАЛОГОВЫХ доходов в 2026 году</vt:lpstr>
      <vt:lpstr>Структура НЕНАЛОГОВЫХ доходов в 2027 году</vt:lpstr>
      <vt:lpstr>    Структура НЕНАЛОГОВЫХ доходов в 2028 году</vt:lpstr>
      <vt:lpstr>Дотации в 2025 году </vt:lpstr>
      <vt:lpstr>Дотации на 2026 – 2028 годы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Балейского муниципального округа </vt:lpstr>
      <vt:lpstr>РАСХОДЫ</vt:lpstr>
      <vt:lpstr>Расходы бюджета по разделам и подразделам бюджетной классификации </vt:lpstr>
      <vt:lpstr>Структура расходов бюджета  в 2025 году – 1 516 634,67 тыс. руб. в т.ч.</vt:lpstr>
      <vt:lpstr>Структура расходов бюджета  в 2025 году – 1 516 634,67тыс. руб. в т.ч.</vt:lpstr>
      <vt:lpstr>Структура расходов бюджета в 2026 году  1 297 866,39 тыс. руб. в т.ч.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Давыдова</dc:creator>
  <cp:lastModifiedBy>Пользователь Windows</cp:lastModifiedBy>
  <cp:revision>1454</cp:revision>
  <cp:lastPrinted>2026-02-25T05:52:41Z</cp:lastPrinted>
  <dcterms:created xsi:type="dcterms:W3CDTF">2014-11-13T03:58:22Z</dcterms:created>
  <dcterms:modified xsi:type="dcterms:W3CDTF">2026-03-13T03:37:16Z</dcterms:modified>
</cp:coreProperties>
</file>